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notesMaster" Target="notesMasters/notesMaster1.xml" /><Relationship Id="rId66" Type="http://schemas.openxmlformats.org/officeDocument/2006/relationships/viewProps" Target="viewProps.xml" /><Relationship Id="rId65" Type="http://schemas.openxmlformats.org/officeDocument/2006/relationships/presProps" Target="presProps.xml" /><Relationship Id="rId1" Type="http://schemas.openxmlformats.org/officeDocument/2006/relationships/slideMaster" Target="slideMasters/slideMaster1.xml" /><Relationship Id="rId68" Type="http://schemas.openxmlformats.org/officeDocument/2006/relationships/tableStyles" Target="tableStyles.xml" /><Relationship Id="rId6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all for joining in my defense</a:t>
            </a:r>
          </a:p>
          <a:p>
            <a:pPr lvl="0" indent="0" marL="0">
              <a:buNone/>
            </a:pPr>
          </a:p>
          <a:p>
            <a:pPr lvl="0" indent="0" marL="0">
              <a:buNone/>
            </a:pPr>
            <a:r>
              <a:rPr/>
              <a:t>Learning is often more specific than we’d like. There has been longstanding scientific interest in trying to understand what factors we might be able to control that might have beneficial effects on generalization and transfer.</a:t>
            </a:r>
          </a:p>
          <a:p>
            <a:pPr lvl="0" indent="0" marL="0">
              <a:buNone/>
            </a:pPr>
          </a:p>
          <a:p>
            <a:pPr lvl="0" indent="0" marL="0">
              <a:buNone/>
            </a:pPr>
            <a:r>
              <a:rPr/>
              <a:t>One such factor, and the topic of my dissertation - is the influence of variability on generalization</a:t>
            </a:r>
          </a:p>
          <a:p>
            <a:pPr lvl="0" indent="0" marL="0">
              <a:buNone/>
            </a:pPr>
          </a:p>
          <a:p>
            <a:pPr lvl="0" indent="0" marL="0">
              <a:buNone/>
            </a:pPr>
            <a:r>
              <a:rPr/>
              <a:t>Over the next 45 minutes, I will walk through the specific empirical studies and computational modeling work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task mostly the same - minor adjustments to barrier 6 different constant groups varied group doesn’t train on either the easiest or the hardest position</a:t>
            </a:r>
          </a:p>
          <a:p>
            <a:pPr lvl="0" indent="0" marL="0">
              <a:buNone/>
            </a:pPr>
          </a:p>
          <a:p>
            <a:pPr lvl="0" indent="0" marL="0">
              <a:buNone/>
            </a:pPr>
            <a:r>
              <a:rPr/>
              <a:t>larger design to give us more data to work with for modelling</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This time we can compare varied and constant training - by just comparing the varied group to the 2 constant groups that trained at the same locations</a:t>
            </a:r>
          </a:p>
          <a:p>
            <a:pPr lvl="0" indent="0" marL="0">
              <a:buNone/>
            </a:pPr>
          </a:p>
          <a:p>
            <a:pPr lvl="0"/>
            <a:r>
              <a:rPr/>
              <a:t>Here we have all 6 of the constant groups collapsed together</a:t>
            </a:r>
          </a:p>
          <a:p>
            <a:pPr lvl="0" indent="0" marL="0">
              <a:buNone/>
            </a:pPr>
          </a:p>
          <a:p>
            <a:pPr lvl="0"/>
            <a:r>
              <a:rPr/>
              <a:t>also did more fine grained grained comparisons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participant has all of their training throws compared to each of the 6 testing positions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To compare accuracy between groups in the testing stage, we fit a Bayesian mixed effects model predicting deviation from the target band as a function of training condition (varied vs. constant) and band type (trained vs. extrapolation), with random intercepts for participants and bands. The model results are shown in Table 3. The main effect of training condition was not significant ( The extrapolation testing items had a significantly greater deviation than the training bands ( Most importantly, the interaction between training condition and band type was significant ( As shown in Figure 5, the varied group had disproportionately larger deviations compared to the constant group in the extrapolation bands.</a:t>
            </a:r>
          </a:p>
          <a:p>
            <a:pPr lvl="0" indent="0" marL="0">
              <a:buNone/>
            </a:pPr>
          </a:p>
          <a:p>
            <a:pPr lvl="0"/>
            <a:r>
              <a:rPr/>
              <a:t>Finally, to assess the ability of both conditions to discriminate between velocity bands, we fit a model predicting velocity as a function of training condition and velocity band, with random intercepts and random slopes for each participant.</a:t>
            </a:r>
          </a:p>
          <a:p>
            <a:pPr lvl="0" indent="0" marL="0">
              <a:buNone/>
            </a:pPr>
          </a:p>
          <a:p>
            <a:pPr lvl="0"/>
            <a:r>
              <a:rPr/>
              <a:t>on. Most relevant to the issue of discrimination is the coefficient on the Band predictor ( Although the median slope does fall underneath the ideal of value of 1, the fact that the 95% credible interval does not contain 0 provides strong evidence that participants exhibited some discrimination between bands. The significant negative estimate for the interaction between slope and condition ( suggests that the discrimination was modulated by training condition, with the varied participants showing less sensitivity between bands than the constant condition</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analysis of testing accuracy examined deviations from the target band as influenced by training condition (Varied vs. Constant) and band type (training vs. extrapolation bands). The results, summarized in Table 6, reveal no significant main effect of training condition ( However, the interaction between training condition and band type was significant with the varied group showing disproportionately larger deviations compared to the constant group on the extrapolation bands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Empirical data and Model predictions for mean velocity across target bands. Fitting methods (Test Only, Test &amp; Train, Train Only) - are separated across rows, and Training Condition (Constant vs. Varied) are separated by columns. Each facet contains the predictions of ALM and EXAM, alongside the observed data.</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Difference in model errors for each participant, with models fit to both train and test data. Positive values favor EXAM, while negative values favor ALM</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Figure 21: A-C) Conditional effects of Model (ALM vs EXAM) and Condition (Constant vs. Varied). Lower values on the y axis indicate better model fit. D) Specific contrasts of model performance comparing 1) EXAM fits between constant and varied training; 2) ALM vs. EXAM for the varied group; 3) ALM fits between constant and varied. Negative error differences indicate that the term on the left side (e.g., EXAM Constant) tended to have smaller model residuals.</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Conditional effects of Model (ALM vs EXAM) and Condition (Constant vs. Varied) on Model Error for Experiment 2 and 3 data. Experiment 3 also includes a control for the order of training vs. testing bands (original order vs. reverse order).</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task spaces were different. HTT had a more complex task space with irregularities introduced by the barrier, making the learning environment less predictable. HTW had a smoother, linear mapping between velocity and feedback, providing a more predictable learning environment.</a:t>
            </a:r>
          </a:p>
          <a:p>
            <a:pPr lvl="0" indent="0" marL="0">
              <a:buNone/>
            </a:pPr>
          </a:p>
          <a:p>
            <a:pPr lvl="0"/>
            <a:r>
              <a:rPr/>
              <a:t>The contrasting results highlight the importance of considering task characteristics when designing experiments to assess the influence of training interventions.</a:t>
            </a:r>
          </a:p>
          <a:p>
            <a:pPr lvl="0" indent="0" marL="0">
              <a:buNone/>
            </a:pPr>
          </a:p>
          <a:p>
            <a:pPr lvl="0"/>
            <a:r>
              <a:rPr/>
              <a:t>Combining empirical and computational modeling approaches can help uncover the cognitive mechanisms supporting learning and generalization.</a:t>
            </a:r>
          </a:p>
          <a:p>
            <a:pPr lvl="0" indent="0" marL="0">
              <a:buNone/>
            </a:pPr>
          </a:p>
          <a:p>
            <a:pPr lvl="0"/>
            <a:r>
              <a:rPr/>
              <a:t>Future research should continue to investigate the interplay between task demands, training manipulations, and individual differences to optimize educational and training outcomes.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The influence of variability has been studied across many different domains</a:t>
            </a:r>
          </a:p>
          <a:p>
            <a:pPr lvl="0" indent="0" marL="0">
              <a:buNone/>
            </a:pPr>
          </a:p>
          <a:p>
            <a:pPr lvl="0"/>
            <a:r>
              <a:rPr/>
              <a:t>although sometimes referred</a:t>
            </a:r>
          </a:p>
          <a:p>
            <a:pPr lvl="0" indent="0" marL="0">
              <a:buNone/>
            </a:pPr>
          </a:p>
          <a:p>
            <a:pPr lvl="0" indent="0" marL="0">
              <a:buNone/>
            </a:pPr>
            <a:r>
              <a:rPr/>
              <a:t>variability can refer to many different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higher or lower variability can of course vary greatly between domains</a:t>
            </a:r>
          </a:p>
          <a:p>
            <a:pPr lvl="0" indent="0" marL="0">
              <a:buNone/>
            </a:pPr>
          </a:p>
          <a:p>
            <a:pPr lvl="0" indent="0" marL="0">
              <a:buNone/>
            </a:pPr>
            <a:r>
              <a:rPr/>
              <a:t>One common manipulation in visuomotor learning is to have a group train with the lowest possible variability - constant</a:t>
            </a:r>
          </a:p>
          <a:p>
            <a:pPr lvl="0" indent="0" marL="0">
              <a:buNone/>
            </a:pPr>
          </a:p>
          <a:p>
            <a:pPr lvl="0" indent="0" marL="0">
              <a:buNone/>
            </a:pPr>
            <a:r>
              <a:rPr/>
              <a:t>This is a fairly common pattern, at least to my reading. But….,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Plenty of discrepancy in results, sometimes even for very similar tasks. - and lots of work remains to unravel when exactly variability is or isn’t helpful</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Dissertations consists of 2 primary projects.</a:t>
            </a:r>
          </a:p>
          <a:p>
            <a:pPr lvl="0" indent="0" marL="0">
              <a:buNone/>
            </a:pPr>
          </a:p>
          <a:p>
            <a:pPr lvl="0"/>
            <a:r>
              <a:rPr/>
              <a:t>Each within their own subdomain of visuomotor learning</a:t>
            </a:r>
          </a:p>
          <a:p>
            <a:pPr lvl="0" indent="0" marL="0">
              <a:buNone/>
            </a:pPr>
          </a:p>
          <a:p>
            <a:pPr lvl="0"/>
            <a:r>
              <a:rPr/>
              <a:t>and each employing a distinct type of computational modeling</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Variety of theoretical explanations have been proposed for the commonly observed effects</a:t>
            </a:r>
          </a:p>
          <a:p>
            <a:pPr lvl="0" indent="0" marL="0">
              <a:buNone/>
            </a:pPr>
          </a:p>
          <a:p>
            <a:pPr lvl="0"/>
            <a:r>
              <a:rPr/>
              <a:t>In visuomotor learning and most relevant for my work, Schema theory in paticular has been extremely influential, and seems to have inspired hundreds of studies</a:t>
            </a:r>
          </a:p>
          <a:p>
            <a:pPr lvl="0" indent="0" marL="0">
              <a:buNone/>
            </a:pPr>
          </a:p>
          <a:p>
            <a:pPr lvl="0"/>
            <a:r>
              <a:rPr/>
              <a:t>Unlike the models I’ll be presenting today, at least to my knowledge none of these have ever been formally specified and actually fit to human data</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Schema theory assumes that learners encode abstractions, or parameters, that enable generalization, and that variation is parituiclarly helpful</a:t>
            </a:r>
          </a:p>
          <a:p>
            <a:pPr lvl="0" indent="0" marL="0">
              <a:buNone/>
            </a:pPr>
          </a:p>
          <a:p>
            <a:pPr lvl="0"/>
            <a:r>
              <a:rPr/>
              <a:t>failures to consider nonlinear effects of learning</a:t>
            </a:r>
          </a:p>
          <a:p>
            <a:pPr lvl="0" indent="0" marL="0">
              <a:buNone/>
            </a:pPr>
          </a:p>
          <a:p>
            <a:pPr lvl="0"/>
            <a:r>
              <a:rPr/>
              <a:t>failure to consider that, through lieu of being exposed to broader coverage of the task space, varied training manipulations can often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Use mouse to flick the ball towards the target</a:t>
            </a:r>
          </a:p>
          <a:p>
            <a:pPr lvl="0" indent="0" marL="0">
              <a:buNone/>
            </a:pPr>
          </a:p>
          <a:p>
            <a:pPr lvl="0"/>
            <a:r>
              <a:rPr/>
              <a:t>Must release from orange square</a:t>
            </a:r>
          </a:p>
          <a:p>
            <a:pPr lvl="0" indent="0" marL="0">
              <a:buNone/>
            </a:pPr>
          </a:p>
          <a:p>
            <a:pPr lvl="0"/>
            <a:r>
              <a:rPr/>
              <a:t>Subjects have flexibility in terms of trajectory and release point inside the square</a:t>
            </a:r>
          </a:p>
          <a:p>
            <a:pPr lvl="0" indent="0" marL="0">
              <a:buNone/>
            </a:pPr>
          </a:p>
          <a:p>
            <a:pPr lvl="0"/>
            <a:r>
              <a:rPr/>
              <a:t>Nicety of computerized task - we record the precise details easily</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Varied training significantly better at the position that was novel for all subjects. Also better even at the position that the constant group trained at.</a:t>
            </a:r>
          </a:p>
          <a:p>
            <a:pPr lvl="0" indent="0" marL="0">
              <a:buNone/>
            </a:pPr>
          </a:p>
          <a:p>
            <a:pPr lvl="0" indent="0" marL="0">
              <a:buNone/>
            </a:pPr>
            <a:r>
              <a:rPr/>
              <a:t>4 different positions, the varied group trained from the easiest and the hardest position, they also interpolated the constant group.</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2.xml" /><Relationship Id="rId3" Type="http://schemas.openxmlformats.org/officeDocument/2006/relationships/image" Target="../media/image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3.xml" /><Relationship Id="rId4" Type="http://schemas.openxmlformats.org/officeDocument/2006/relationships/image" Target="../media/image10.png" /><Relationship Id="rId3" Type="http://schemas.openxmlformats.org/officeDocument/2006/relationships/image" Target="../media/image9.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4.xml" /><Relationship Id="rId4" Type="http://schemas.openxmlformats.org/officeDocument/2006/relationships/image" Target="../media/image13.png" /><Relationship Id="rId3"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5.png" /><Relationship Id="rId2"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7.png" /><Relationship Id="rId2" Type="http://schemas.openxmlformats.org/officeDocument/2006/relationships/image" Target="../media/image1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5.xml" /><Relationship Id="rId3"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6.xml" /><Relationship Id="rId3"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7.xml" /><Relationship Id="rId3" Type="http://schemas.openxmlformats.org/officeDocument/2006/relationships/image" Target="../media/image2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8.xml" /><Relationship Id="rId3" Type="http://schemas.openxmlformats.org/officeDocument/2006/relationships/image" Target="../media/image2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hyperlink" Target="https://doi.org/10.1037/0278-7393.23.4.968" TargetMode="External" /><Relationship Id="rId4" Type="http://schemas.openxmlformats.org/officeDocument/2006/relationships/hyperlink" Target="https://doi.org/10.1016/j.cogpsych.2022.101491" TargetMode="External" /><Relationship Id="rId5" Type="http://schemas.openxmlformats.org/officeDocument/2006/relationships/hyperlink" Target="https://doi.org/10.3200/JMBR.36.2.212-224" TargetMode="External" /><Relationship Id="rId6" Type="http://schemas.openxmlformats.org/officeDocument/2006/relationships/hyperlink" Target="https://doi.org/10.1111/cogs.12738" TargetMode="External" /><Relationship Id="rId7" Type="http://schemas.openxmlformats.org/officeDocument/2006/relationships/hyperlink" Target="https://doi.org/10.1177/003151257804600201" TargetMode="External" /><Relationship Id="rId8" Type="http://schemas.openxmlformats.org/officeDocument/2006/relationships/hyperlink" Target="https://doi.org/10.1037/0033-295X.99.1.22" TargetMode="External" /><Relationship Id="rId9" Type="http://schemas.openxmlformats.org/officeDocument/2006/relationships/hyperlink" Target="https://doi.org/10.1037/h0076770" TargetMode="External" /><Relationship Id="rId10" Type="http://schemas.openxmlformats.org/officeDocument/2006/relationships/hyperlink" Target="https://doi.org/10.1016/j.jmp.2012.02.005" TargetMode="Externa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6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The Role of Variability in Learning Generalization: A Computational Modeling Approach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Thomas Gorman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Issues with previous research</a:t>
            </a:r>
          </a:p>
          <a:p>
            <a:pPr lvl="0"/>
            <a:r>
              <a:rPr/>
              <a:t>Assumptions about what is encoded</a:t>
            </a:r>
          </a:p>
          <a:p>
            <a:pPr lvl="0"/>
            <a:r>
              <a:rPr/>
              <a:t>Assumptions about the formation of abstractions</a:t>
            </a:r>
          </a:p>
          <a:p>
            <a:pPr lvl="0"/>
            <a:r>
              <a:rPr/>
              <a:t>Aggregation issues and similarity confounds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Designs that avoid similarity issue</a:t>
            </a:r>
          </a:p>
          <a:p>
            <a:pPr lvl="0" indent="0" marL="0">
              <a:spcBef>
                <a:spcPts val="3000"/>
              </a:spcBef>
              <a:buNone/>
            </a:pPr>
            <a:r>
              <a:rPr b="1"/>
              <a:t>Kerr &amp; Booth 1978</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kerr_booth.png" id="0" name="Picture 1"/>
          <p:cNvPicPr>
            <a:picLocks noGrp="1" noChangeAspect="1"/>
          </p:cNvPicPr>
          <p:nvPr/>
        </p:nvPicPr>
        <p:blipFill>
          <a:blip r:embed="rId2"/>
          <a:stretch>
            <a:fillRect/>
          </a:stretch>
        </p:blipFill>
        <p:spPr bwMode="auto">
          <a:xfrm>
            <a:off x="457200" y="1422400"/>
            <a:ext cx="4038600" cy="2933700"/>
          </a:xfrm>
          <a:prstGeom prst="rect">
            <a:avLst/>
          </a:prstGeom>
          <a:noFill/>
          <a:ln w="9525">
            <a:noFill/>
            <a:headEnd/>
            <a:tailEnd/>
          </a:ln>
        </p:spPr>
      </p:pic>
      <p:sp>
        <p:nvSpPr>
          <p:cNvPr id="4" name="Content Placeholder 3"/>
          <p:cNvSpPr>
            <a:spLocks noGrp="1"/>
          </p:cNvSpPr>
          <p:nvPr>
            <p:ph idx="2" sz="half"/>
          </p:nvPr>
        </p:nvSpPr>
        <p:spPr/>
        <p:txBody>
          <a:bodyPr/>
          <a:lstStyle/>
          <a:p>
            <a:pPr lvl="0"/>
            <a:r>
              <a:rPr/>
              <a:t>Bean bag tossing task</a:t>
            </a:r>
          </a:p>
          <a:p>
            <a:pPr lvl="0"/>
            <a:r>
              <a:rPr/>
              <a:t>Constant and varied conditions train from distinct positions</a:t>
            </a:r>
          </a:p>
          <a:p>
            <a:pPr lvl="0"/>
            <a:r>
              <a:rPr/>
              <a:t>Both groups are tested from the position where the constant group trained</a:t>
            </a:r>
          </a:p>
          <a:p>
            <a:pPr lvl="0"/>
            <a:r>
              <a:rPr/>
              <a:t>Impressive demonstration of varied training outperforming constant training</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Kerr &amp; Booth (1978)</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Experiment 1</a:t>
            </a:r>
          </a:p>
          <a:p>
            <a:pPr lvl="0"/>
            <a:r>
              <a:rPr/>
              <a:t>Conceptual replication of Kerr &amp; Booth design</a:t>
            </a:r>
          </a:p>
          <a:p>
            <a:pPr lvl="0"/>
            <a:r>
              <a:rPr/>
              <a:t>Also test positions novel to both groups</a:t>
            </a:r>
          </a:p>
          <a:p>
            <a:pPr lvl="0"/>
            <a:r>
              <a:rPr/>
              <a:t>Validate computerized visuomotor learning task</a:t>
            </a:r>
          </a:p>
          <a:p>
            <a:pPr lvl="0" indent="0" marL="0">
              <a:spcBef>
                <a:spcPts val="3000"/>
              </a:spcBef>
              <a:buNone/>
            </a:pPr>
            <a:r>
              <a:rPr b="1"/>
              <a:t>Experiment 1 Design</a:t>
            </a:r>
          </a:p>
        </p:txBody>
      </p:sp>
      <p:pic>
        <p:nvPicPr>
          <p:cNvPr descr="assets/igas_e1_manip.png"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Constant trains from one position (760)</a:t>
            </a:r>
          </a:p>
          <a:p>
            <a:pPr lvl="1"/>
            <a:r>
              <a:rPr/>
              <a:t>200 trials</a:t>
            </a:r>
          </a:p>
          <a:p>
            <a:pPr lvl="0"/>
            <a:r>
              <a:rPr/>
              <a:t>Varied trains from two positions (610 and 910)</a:t>
            </a:r>
          </a:p>
          <a:p>
            <a:pPr lvl="1"/>
            <a:r>
              <a:rPr/>
              <a:t>100 trials per position</a:t>
            </a:r>
          </a:p>
          <a:p>
            <a:pPr lvl="0"/>
            <a:r>
              <a:rPr/>
              <a:t>Both groups are tested from all three training positions, and a new position novel to both groups (835)</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Hit The Target Task</a:t>
            </a:r>
          </a:p>
          <a:p>
            <a:pPr lvl="0" indent="0" marL="0">
              <a:buNone/>
            </a:pPr>
          </a:p>
          <a:p>
            <a:pPr lvl="0"/>
            <a:r>
              <a:rPr b="1"/>
              <a:t>Training Stage</a:t>
            </a:r>
            <a:r>
              <a:rPr/>
              <a:t> - 200 training trials with feedback. Constant groups trains from single position. Varied group practices from two positions.</a:t>
            </a:r>
          </a:p>
          <a:p>
            <a:pPr lvl="0"/>
            <a:r>
              <a:rPr b="1"/>
              <a:t>Transfer Stage</a:t>
            </a:r>
            <a:r>
              <a:rPr/>
              <a:t> - All subjects tested from both positions they were trained, and the positions trained by other group</a:t>
            </a:r>
          </a:p>
          <a:p>
            <a:pPr lvl="0"/>
            <a:r>
              <a:rPr b="1"/>
              <a:t>Data recorded</a:t>
            </a:r>
            <a:r>
              <a:rPr/>
              <a:t> - For every throw, recorded the X velocity and Y velocity of ball at release</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 Experiment 1 Results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Training</a:t>
            </a:r>
          </a:p>
          <a:p>
            <a:pPr lvl="0" indent="0" marL="0">
              <a:buNone/>
            </a:pPr>
          </a:p>
        </p:txBody>
      </p:sp>
      <p:sp>
        <p:nvSpPr>
          <p:cNvPr id="4" name="Content Placeholder 3"/>
          <p:cNvSpPr>
            <a:spLocks noGrp="1"/>
          </p:cNvSpPr>
          <p:nvPr>
            <p:ph idx="2" sz="half"/>
          </p:nvPr>
        </p:nvSpPr>
        <p:spPr/>
        <p:txBody>
          <a:bodyPr/>
          <a:lstStyle/>
          <a:p>
            <a:pPr lvl="0" indent="0" marL="0">
              <a:spcBef>
                <a:spcPts val="3000"/>
              </a:spcBef>
              <a:buNone/>
            </a:pPr>
            <a:r>
              <a:rPr b="1"/>
              <a:t>Testing</a:t>
            </a:r>
          </a:p>
          <a:p>
            <a:pPr lvl="0" indent="0" marL="0">
              <a:buNone/>
            </a:pP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Experiment 2 Design</a:t>
            </a:r>
          </a:p>
        </p:txBody>
      </p:sp>
      <p:pic>
        <p:nvPicPr>
          <p:cNvPr descr="assets/igas_e2_manip.png" id="0" name="Picture 1"/>
          <p:cNvPicPr>
            <a:picLocks noGrp="1" noChangeAspect="1"/>
          </p:cNvPicPr>
          <p:nvPr/>
        </p:nvPicPr>
        <p:blipFill>
          <a:blip r:embed="rId3"/>
          <a:stretch>
            <a:fillRect/>
          </a:stretch>
        </p:blipFill>
        <p:spPr bwMode="auto">
          <a:xfrm>
            <a:off x="3568700" y="685800"/>
            <a:ext cx="5105400" cy="3403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Learning Generalization</a:t>
            </a:r>
          </a:p>
        </p:txBody>
      </p:sp>
      <p:sp>
        <p:nvSpPr>
          <p:cNvPr id="3" name="Content Placeholder 2"/>
          <p:cNvSpPr>
            <a:spLocks noGrp="1"/>
          </p:cNvSpPr>
          <p:nvPr>
            <p:ph idx="1"/>
          </p:nvPr>
        </p:nvSpPr>
        <p:spPr/>
        <p:txBody>
          <a:bodyPr/>
          <a:lstStyle/>
          <a:p>
            <a:pPr lvl="0"/>
            <a:r>
              <a:rPr/>
              <a:t>Learning is often specific</a:t>
            </a:r>
          </a:p>
          <a:p>
            <a:pPr lvl="0"/>
            <a:r>
              <a:rPr/>
              <a:t>Longstanding scientific interest in how to improve generalization or transfer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 Experiment 2 Results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Training</a:t>
            </a:r>
          </a:p>
          <a:p>
            <a:pPr lvl="0" indent="0" marL="0">
              <a:buNone/>
            </a:pPr>
          </a:p>
        </p:txBody>
      </p:sp>
      <p:sp>
        <p:nvSpPr>
          <p:cNvPr id="4" name="Content Placeholder 3"/>
          <p:cNvSpPr>
            <a:spLocks noGrp="1"/>
          </p:cNvSpPr>
          <p:nvPr>
            <p:ph idx="2" sz="half"/>
          </p:nvPr>
        </p:nvSpPr>
        <p:spPr/>
        <p:txBody>
          <a:bodyPr/>
          <a:lstStyle/>
          <a:p>
            <a:pPr lvl="0" indent="0" marL="0">
              <a:spcBef>
                <a:spcPts val="3000"/>
              </a:spcBef>
              <a:buNone/>
            </a:pPr>
            <a:r>
              <a:rPr b="1"/>
              <a:t>Testing</a:t>
            </a:r>
          </a:p>
          <a:p>
            <a:pPr lvl="0" indent="0" marL="0">
              <a:buNone/>
            </a:pP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Computational Model</a:t>
            </a:r>
          </a:p>
          <a:p>
            <a:pPr lvl="0" indent="0" marL="0">
              <a:spcBef>
                <a:spcPts val="3000"/>
              </a:spcBef>
              <a:buNone/>
            </a:pPr>
            <a:r>
              <a:rPr b="1"/>
              <a:t>Instance encoding, and similarity-based generalization assumptions</a:t>
            </a:r>
          </a:p>
          <a:p>
            <a:pPr lvl="0"/>
            <a:r>
              <a:rPr/>
              <a:t>Instances refers to individual throws (x and y velocity)</a:t>
            </a:r>
          </a:p>
          <a:p>
            <a:pPr lvl="0"/>
            <a:r>
              <a:rPr/>
              <a:t>Similarity refers to the distance between training throws and the solution space of each of the eventual testing positions.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Computational Model</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sol_space2.png" id="0" name="Picture 1"/>
          <p:cNvPicPr>
            <a:picLocks noGrp="1" noChangeAspect="1"/>
          </p:cNvPicPr>
          <p:nvPr/>
        </p:nvPicPr>
        <p:blipFill>
          <a:blip r:embed="rId3"/>
          <a:stretch>
            <a:fillRect/>
          </a:stretch>
        </p:blipFill>
        <p:spPr bwMode="auto">
          <a:xfrm>
            <a:off x="457200" y="1270000"/>
            <a:ext cx="4038600" cy="32258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spcBef>
                    <a:spcPts val="3000"/>
                  </a:spcBef>
                  <a:buNone/>
                </a:pPr>
                <a:r>
                  <a:rPr b="1"/>
                  <a:t>Computing Similarity</a:t>
                </a:r>
              </a:p>
              <a:p>
                <a:pPr lvl="0"/>
                <a:r>
                  <a:rPr/>
                  <a:t>Euclidean distance between each training throw, and each solution space</a:t>
                </a:r>
              </a:p>
              <a:p>
                <a:pPr lvl="0"/>
                <a:r>
                  <a:rPr/>
                  <a:t>Similarity computed as a Gaussian decay function of distance, i.e. larger distances result in lower similarity</a:t>
                </a:r>
              </a:p>
              <a:p>
                <a:pPr lvl="0"/>
                <a:r>
                  <a:rPr/>
                  <a:t>Each participant gets their own similarity score for each of the 6 testing positions</a:t>
                </a:r>
              </a:p>
              <a:p>
                <a:pPr lvl="1"/>
                <a:r>
                  <a:rPr/>
                  <a:t>similarity score for a given testing position is the sum of the similarities between each training throw and the entire empirical solution space</a:t>
                </a:r>
              </a:p>
              <a:p>
                <a:pPr lvl="0" indent="0" marL="0">
                  <a:spcBef>
                    <a:spcPts val="3000"/>
                  </a:spcBef>
                  <a:buNone/>
                </a:pPr>
                <a:r>
                  <a:rPr b="1"/>
                  <a:t>Model Definition</a:t>
                </a:r>
              </a:p>
              <a:p>
                <a:pPr lvl="0"/>
                <a14:m>
                  <m:oMath xmlns:m="http://schemas.openxmlformats.org/officeDocument/2006/math">
                    <m:sSub>
                      <m:e>
                        <m:r>
                          <m:t>d</m:t>
                        </m:r>
                      </m:e>
                      <m:sub>
                        <m:r>
                          <m:t>i</m:t>
                        </m:r>
                        <m:r>
                          <m:rPr>
                            <m:sty m:val="p"/>
                          </m:rPr>
                          <m:t>,</m:t>
                        </m:r>
                        <m:r>
                          <m:t>j</m:t>
                        </m:r>
                      </m:sub>
                    </m:sSub>
                    <m:r>
                      <m:rPr>
                        <m:sty m:val="p"/>
                      </m:rPr>
                      <m:t>=</m:t>
                    </m:r>
                    <m:rad>
                      <m:radPr>
                        <m:degHide m:val="on"/>
                      </m:radPr>
                      <m:deg/>
                      <m:e>
                        <m:sSup>
                          <m:e>
                            <m:d>
                              <m:dPr>
                                <m:begChr m:val="("/>
                                <m:endChr m:val=")"/>
                                <m:sepChr m:val=""/>
                                <m:grow/>
                              </m:dPr>
                              <m:e>
                                <m:sSub>
                                  <m:e>
                                    <m:r>
                                      <m:t>x</m:t>
                                    </m:r>
                                  </m:e>
                                  <m:sub>
                                    <m:r>
                                      <m:t>T</m:t>
                                    </m:r>
                                    <m:r>
                                      <m:t>r</m:t>
                                    </m:r>
                                    <m:r>
                                      <m:t>a</m:t>
                                    </m:r>
                                    <m:r>
                                      <m:t>i</m:t>
                                    </m:r>
                                    <m:sSub>
                                      <m:e>
                                        <m:r>
                                          <m:t>n</m:t>
                                        </m:r>
                                      </m:e>
                                      <m:sub>
                                        <m:r>
                                          <m:t>i</m:t>
                                        </m:r>
                                      </m:sub>
                                    </m:sSub>
                                  </m:sub>
                                </m:sSub>
                                <m:r>
                                  <m:rPr>
                                    <m:sty m:val="p"/>
                                  </m:rPr>
                                  <m:t>−</m:t>
                                </m:r>
                                <m:sSub>
                                  <m:e>
                                    <m:r>
                                      <m:t>x</m:t>
                                    </m:r>
                                  </m:e>
                                  <m:sub>
                                    <m:r>
                                      <m:t>S</m:t>
                                    </m:r>
                                    <m:r>
                                      <m:t>o</m:t>
                                    </m:r>
                                    <m:r>
                                      <m:t>l</m:t>
                                    </m:r>
                                    <m:r>
                                      <m:t>u</m:t>
                                    </m:r>
                                    <m:r>
                                      <m:t>t</m:t>
                                    </m:r>
                                    <m:r>
                                      <m:t>i</m:t>
                                    </m:r>
                                    <m:r>
                                      <m:t>o</m:t>
                                    </m:r>
                                    <m:sSub>
                                      <m:e>
                                        <m:r>
                                          <m:t>n</m:t>
                                        </m:r>
                                      </m:e>
                                      <m:sub>
                                        <m:r>
                                          <m:t>j</m:t>
                                        </m:r>
                                      </m:sub>
                                    </m:sSub>
                                  </m:sub>
                                </m:sSub>
                              </m:e>
                            </m:d>
                          </m:e>
                          <m:sup>
                            <m:r>
                              <m:t>2</m:t>
                            </m:r>
                          </m:sup>
                        </m:sSup>
                        <m:r>
                          <m:rPr>
                            <m:sty m:val="p"/>
                          </m:rPr>
                          <m:t>+</m:t>
                        </m:r>
                        <m:sSup>
                          <m:e>
                            <m:d>
                              <m:dPr>
                                <m:begChr m:val="("/>
                                <m:endChr m:val=")"/>
                                <m:sepChr m:val=""/>
                                <m:grow/>
                              </m:dPr>
                              <m:e>
                                <m:sSub>
                                  <m:e>
                                    <m:r>
                                      <m:t>y</m:t>
                                    </m:r>
                                  </m:e>
                                  <m:sub>
                                    <m:r>
                                      <m:t>T</m:t>
                                    </m:r>
                                    <m:r>
                                      <m:t>r</m:t>
                                    </m:r>
                                    <m:r>
                                      <m:t>a</m:t>
                                    </m:r>
                                    <m:r>
                                      <m:t>i</m:t>
                                    </m:r>
                                    <m:sSub>
                                      <m:e>
                                        <m:r>
                                          <m:t>n</m:t>
                                        </m:r>
                                      </m:e>
                                      <m:sub>
                                        <m:r>
                                          <m:t>i</m:t>
                                        </m:r>
                                      </m:sub>
                                    </m:sSub>
                                  </m:sub>
                                </m:sSub>
                                <m:r>
                                  <m:rPr>
                                    <m:sty m:val="p"/>
                                  </m:rPr>
                                  <m:t>−</m:t>
                                </m:r>
                                <m:sSub>
                                  <m:e>
                                    <m:r>
                                      <m:t>y</m:t>
                                    </m:r>
                                  </m:e>
                                  <m:sub>
                                    <m:r>
                                      <m:t>S</m:t>
                                    </m:r>
                                    <m:r>
                                      <m:t>o</m:t>
                                    </m:r>
                                    <m:r>
                                      <m:t>l</m:t>
                                    </m:r>
                                    <m:r>
                                      <m:t>u</m:t>
                                    </m:r>
                                    <m:r>
                                      <m:t>t</m:t>
                                    </m:r>
                                    <m:r>
                                      <m:t>i</m:t>
                                    </m:r>
                                    <m:r>
                                      <m:t>o</m:t>
                                    </m:r>
                                    <m:sSub>
                                      <m:e>
                                        <m:r>
                                          <m:t>n</m:t>
                                        </m:r>
                                      </m:e>
                                      <m:sub>
                                        <m:r>
                                          <m:t>j</m:t>
                                        </m:r>
                                      </m:sub>
                                    </m:sSub>
                                  </m:sub>
                                </m:sSub>
                              </m:e>
                            </m:d>
                          </m:e>
                          <m:sup>
                            <m:r>
                              <m:t>2</m:t>
                            </m:r>
                          </m:sup>
                        </m:sSup>
                      </m:e>
                    </m:rad>
                  </m:oMath>
                </a14:m>
              </a:p>
              <a:p>
                <a:pPr lvl="0"/>
                <a14:m>
                  <m:oMath xmlns:m="http://schemas.openxmlformats.org/officeDocument/2006/math">
                    <m:r>
                      <m:t>S</m:t>
                    </m:r>
                    <m:r>
                      <m:t>i</m:t>
                    </m:r>
                    <m:r>
                      <m:t>m</m:t>
                    </m:r>
                    <m:r>
                      <m:t>i</m:t>
                    </m:r>
                    <m:r>
                      <m:t>l</m:t>
                    </m:r>
                    <m:r>
                      <m:t>a</m:t>
                    </m:r>
                    <m:r>
                      <m:t>r</m:t>
                    </m:r>
                    <m:r>
                      <m:t>i</m:t>
                    </m:r>
                    <m:r>
                      <m:t>t</m:t>
                    </m:r>
                    <m:sSub>
                      <m:e>
                        <m:r>
                          <m:t>y</m:t>
                        </m:r>
                      </m:e>
                      <m:sub>
                        <m:r>
                          <m:t>I</m:t>
                        </m:r>
                        <m:r>
                          <m:rPr>
                            <m:sty m:val="p"/>
                          </m:rPr>
                          <m:t>,</m:t>
                        </m:r>
                        <m:r>
                          <m:t>J</m:t>
                        </m:r>
                      </m:sub>
                    </m:sSub>
                    <m:r>
                      <m:rPr>
                        <m:sty m:val="p"/>
                      </m:rPr>
                      <m:t>=</m:t>
                    </m:r>
                    <m:nary>
                      <m:naryPr>
                        <m:chr m:val="∑"/>
                        <m:limLoc m:val="undOvr"/>
                        <m:subHide m:val="off"/>
                        <m:supHide m:val="on"/>
                      </m:naryPr>
                      <m:sub>
                        <m:r>
                          <m:t>i</m:t>
                        </m:r>
                        <m:r>
                          <m:rPr>
                            <m:sty m:val="p"/>
                          </m:rPr>
                          <m:t>=</m:t>
                        </m:r>
                        <m:r>
                          <m:t>I</m:t>
                        </m:r>
                      </m:sub>
                      <m:sup>
                        <m:r>
                          <m:t>​</m:t>
                        </m:r>
                      </m:sup>
                      <m:e>
                        <m:nary>
                          <m:naryPr>
                            <m:chr m:val="∑"/>
                            <m:limLoc m:val="undOvr"/>
                            <m:subHide m:val="off"/>
                            <m:supHide m:val="on"/>
                          </m:naryPr>
                          <m:sub>
                            <m:r>
                              <m:t>j</m:t>
                            </m:r>
                            <m:r>
                              <m:rPr>
                                <m:sty m:val="p"/>
                              </m:rPr>
                              <m:t>=</m:t>
                            </m:r>
                            <m:r>
                              <m:t>J</m:t>
                            </m:r>
                          </m:sub>
                          <m:sup>
                            <m:r>
                              <m:t>​</m:t>
                            </m:r>
                          </m:sup>
                          <m:e>
                            <m:d>
                              <m:dPr>
                                <m:begChr m:val="("/>
                                <m:endChr m:val=")"/>
                                <m:sepChr m:val=""/>
                                <m:grow/>
                              </m:dPr>
                              <m:e>
                                <m:sSup>
                                  <m:e>
                                    <m:r>
                                      <m:t>e</m:t>
                                    </m:r>
                                  </m:e>
                                  <m:sup>
                                    <m:r>
                                      <m:rPr>
                                        <m:sty m:val="p"/>
                                      </m:rPr>
                                      <m:t>−</m:t>
                                    </m:r>
                                    <m:sSup>
                                      <m:e>
                                        <m:r>
                                          <m:t>c</m:t>
                                        </m:r>
                                      </m:e>
                                      <m:sup>
                                        <m:r>
                                          <m:rPr>
                                            <m:sty m:val="p"/>
                                          </m:rPr>
                                          <m:t>⋅</m:t>
                                        </m:r>
                                      </m:sup>
                                    </m:sSup>
                                    <m:sSubSup>
                                      <m:e>
                                        <m:r>
                                          <m:t>d</m:t>
                                        </m:r>
                                      </m:e>
                                      <m:sub>
                                        <m:r>
                                          <m:t>i</m:t>
                                        </m:r>
                                        <m:r>
                                          <m:rPr>
                                            <m:sty m:val="p"/>
                                          </m:rPr>
                                          <m:t>,</m:t>
                                        </m:r>
                                        <m:r>
                                          <m:t>j</m:t>
                                        </m:r>
                                      </m:sub>
                                      <m:sup>
                                        <m:r>
                                          <m:t>p</m:t>
                                        </m:r>
                                      </m:sup>
                                    </m:sSubSup>
                                  </m:sup>
                                </m:sSup>
                              </m:e>
                            </m:d>
                          </m:e>
                        </m:nary>
                      </m:e>
                    </m:nary>
                  </m:oMath>
                </a14:m>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Non-linear similarity</a:t>
            </a:r>
          </a:p>
        </p:txBody>
      </p:sp>
      <p:pic>
        <p:nvPicPr>
          <p:cNvPr descr="assets/c_example.png" id="0" name="Picture 1"/>
          <p:cNvPicPr>
            <a:picLocks noGrp="1" noChangeAspect="1"/>
          </p:cNvPicPr>
          <p:nvPr/>
        </p:nvPicPr>
        <p:blipFill>
          <a:blip r:embed="rId2"/>
          <a:stretch>
            <a:fillRect/>
          </a:stretch>
        </p:blipFill>
        <p:spPr bwMode="auto">
          <a:xfrm>
            <a:off x="3568700" y="482600"/>
            <a:ext cx="5105400" cy="38354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Does this similarity metric work?</a:t>
            </a:r>
          </a:p>
          <a:p>
            <a:pPr lvl="0"/>
            <a:r>
              <a:rPr/>
              <a:t>Our similarity measure does is a significant predictor of testing performance.</a:t>
            </a:r>
          </a:p>
          <a:p>
            <a:pPr lvl="1"/>
            <a:r>
              <a:rPr/>
              <a:t>Remains significant when controlling for training accuracy, and training condition.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Accounting for group-level effect</a:t>
                </a:r>
              </a:p>
              <a:p>
                <a:pPr lvl="0"/>
                <a:r>
                  <a:rPr/>
                  <a:t>The base version of the model fit a single </a:t>
                </a:r>
                <a14:m>
                  <m:oMath xmlns:m="http://schemas.openxmlformats.org/officeDocument/2006/math">
                    <m:r>
                      <m:t>c</m:t>
                    </m:r>
                  </m:oMath>
                </a14:m>
                <a:r>
                  <a:rPr/>
                  <a:t> parameter</a:t>
                </a:r>
              </a:p>
              <a:p>
                <a:pPr lvl="1"/>
                <a:r>
                  <a:rPr/>
                  <a:t>thus assuming that everyone generalizes to the same degree</a:t>
                </a:r>
              </a:p>
              <a:p>
                <a:pPr lvl="0"/>
                <a:r>
                  <a:rPr/>
                  <a:t>We next fit a 2-c version, separately optimizing for varied and constant groups, resulting in new 2-c similarity scores for each participant.</a:t>
                </a:r>
              </a:p>
              <a:p>
                <a:pPr lvl="1"/>
                <a:r>
                  <a:rPr/>
                  <a:t>The optimal c value for the varied group is smaller than that of the constant group, indicative of broader generalization.</a:t>
                </a:r>
              </a:p>
              <a:p>
                <a:pPr lvl="0"/>
                <a:r>
                  <a:rPr/>
                  <a:t>When 2-c similarity is added to the linear model predicting testing performance as a function of condition, the effect of training condition is no longer significant.</a:t>
                </a:r>
              </a:p>
              <a:p>
                <a:pPr lvl="1"/>
                <a:r>
                  <a:rPr/>
                  <a:t>not the case with the original 1-c similarities.</a:t>
                </a:r>
              </a:p>
              <a:p>
                <a:pPr lvl="0"/>
                <a:r>
                  <a:rPr/>
                  <a:t>Thus the influence of varied training can be explained by an instance-based similarity model, IF one assumes flexibility in the generalization gradient.</a:t>
                </a:r>
              </a:p>
              <a:p>
                <a:pPr lvl="0" indent="0" marL="0">
                  <a:spcBef>
                    <a:spcPts val="3000"/>
                  </a:spcBef>
                  <a:buNone/>
                </a:pPr>
                <a:r>
                  <a:rPr b="1"/>
                  <a:t>Conclusions</a:t>
                </a:r>
              </a:p>
              <a:p>
                <a:pPr lvl="0"/>
                <a:r>
                  <a:rPr/>
                  <a:t>New empirical support for a benefit of variability in visuomotor skill tasks</a:t>
                </a:r>
              </a:p>
              <a:p>
                <a:pPr lvl="0"/>
                <a:r>
                  <a:rPr/>
                  <a:t>Some support for the less common pattern observed by Kerr &amp; Booth (1978)</a:t>
                </a:r>
              </a:p>
              <a:p>
                <a:pPr lvl="0"/>
                <a:r>
                  <a:rPr/>
                  <a:t>Demonstrated the utility of a similarity based approach in this domain</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 2</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a:t>
            </a:r>
          </a:p>
          <a:p>
            <a:pPr lvl="0" indent="0" marL="0">
              <a:spcBef>
                <a:spcPts val="3000"/>
              </a:spcBef>
              <a:buNone/>
            </a:pPr>
            <a:r>
              <a:rPr b="1"/>
              <a:t>Impact of Training Variability on Visuomotor Function Learning and Extrapolation</a:t>
            </a:r>
          </a:p>
          <a:p>
            <a:pPr lvl="0"/>
            <a:r>
              <a:rPr/>
              <a:t>Influence of varied practice in a function learning task</a:t>
            </a:r>
          </a:p>
          <a:p>
            <a:pPr lvl="0"/>
            <a:r>
              <a:rPr/>
              <a:t>Experiments 1, 2, and 3:</a:t>
            </a:r>
          </a:p>
          <a:p>
            <a:pPr lvl="1"/>
            <a:r>
              <a:rPr/>
              <a:t>Training regimes and testing conditions</a:t>
            </a:r>
          </a:p>
          <a:p>
            <a:pPr lvl="1"/>
            <a:r>
              <a:rPr/>
              <a:t>Learning, discrimination, and extrapolation performance metrics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Variability</a:t>
            </a:r>
          </a:p>
          <a:p>
            <a:pPr lvl="0"/>
            <a:r>
              <a:rPr/>
              <a:t>Variation during training linked to improved transfer in numerous domains</a:t>
            </a:r>
          </a:p>
          <a:p>
            <a:pPr lvl="1"/>
            <a:r>
              <a:rPr/>
              <a:t>Category learning, perceptual learning, education, visuomotor learning</a:t>
            </a:r>
          </a:p>
          <a:p>
            <a:pPr lvl="1"/>
            <a:r>
              <a:rPr/>
              <a:t>sometimes alternatively termed diversity, heterogenity, numerosity etc.</a:t>
            </a:r>
          </a:p>
          <a:p>
            <a:pPr lvl="0"/>
            <a:r>
              <a:rPr/>
              <a:t>What does variability mean in the context of learning interventions?</a:t>
            </a:r>
          </a:p>
          <a:p>
            <a:pPr lvl="1"/>
            <a:r>
              <a:rPr/>
              <a:t>How spread out examples are in the task space</a:t>
            </a:r>
          </a:p>
          <a:p>
            <a:pPr lvl="1"/>
            <a:r>
              <a:rPr b="1"/>
              <a:t>The number of unique items/problems experienced</a:t>
            </a:r>
          </a:p>
          <a:p>
            <a:pPr lvl="1"/>
            <a:r>
              <a:rPr/>
              <a:t>exposure to wider array of contexts/background conditions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Questions and Goals</a:t>
            </a:r>
          </a:p>
          <a:p>
            <a:pPr lvl="0" indent="0" marL="0">
              <a:buNone/>
            </a:pPr>
            <a:r>
              <a:rPr b="1"/>
              <a:t>Empirical</a:t>
            </a:r>
            <a:r>
              <a:rPr/>
              <a:t> - Design a task-space large enough to assess multiple degrees of extrapolation - Compare varied and constant generalization from several distinct distances from their nearest training condition</a:t>
            </a:r>
          </a:p>
          <a:p>
            <a:pPr lvl="0" indent="0" marL="0">
              <a:buNone/>
            </a:pPr>
            <a:r>
              <a:rPr b="1"/>
              <a:t>Model-based</a:t>
            </a:r>
            <a:r>
              <a:rPr/>
              <a:t> - If variation does influence extrapolation, can an associative learning model with similarity-based activation provide a good account? - Can our modelling framework simultaneously account for both training and testing data? - Accounting for the full distribution of responses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Hit The Wall Task</a:t>
            </a:r>
          </a:p>
        </p:txBody>
      </p:sp>
      <p:pic>
        <p:nvPicPr>
          <p:cNvPr descr="assets/htw_task_fig.png" id="0" name="Picture 1"/>
          <p:cNvPicPr>
            <a:picLocks noGrp="1" noChangeAspect="1"/>
          </p:cNvPicPr>
          <p:nvPr/>
        </p:nvPicPr>
        <p:blipFill>
          <a:blip r:embed="rId2"/>
          <a:stretch>
            <a:fillRect/>
          </a:stretch>
        </p:blipFill>
        <p:spPr bwMode="auto">
          <a:xfrm>
            <a:off x="3683000" y="203200"/>
            <a:ext cx="4876800" cy="4381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Target velocity presented at top of screen</a:t>
            </a:r>
          </a:p>
          <a:p>
            <a:pPr lvl="0"/>
            <a:r>
              <a:rPr/>
              <a:t>Participants attempt to “hit the wall” at the correct velocity</a:t>
            </a:r>
          </a:p>
          <a:p>
            <a:pPr lvl="0"/>
            <a:r>
              <a:rPr/>
              <a:t>Feedback during training - how many units above or below the target-band</a:t>
            </a:r>
          </a:p>
          <a:p>
            <a:pPr lvl="0"/>
            <a:r>
              <a:rPr/>
              <a:t>Only the “x velocity” component of the throw is relevant to the task</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1 Design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1_manip.png" id="0" name="Picture 1"/>
          <p:cNvPicPr>
            <a:picLocks noGrp="1" noChangeAspect="1"/>
          </p:cNvPicPr>
          <p:nvPr/>
        </p:nvPicPr>
        <p:blipFill>
          <a:blip r:embed="rId2"/>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p>
          <a:p>
            <a:pPr lvl="0"/>
            <a:r>
              <a:rPr/>
              <a:t>156 participants included in final analysis</a:t>
            </a:r>
          </a:p>
          <a:p>
            <a:pPr lvl="0"/>
            <a:r>
              <a:rPr/>
              <a:t>Varied group trains from 3 “velocity bands”, constant group from 1</a:t>
            </a:r>
          </a:p>
          <a:p>
            <a:pPr lvl="0"/>
            <a:r>
              <a:rPr/>
              <a:t>Both groups complete same total number of training trials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1 Results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1_test1.png" id="0" name="Picture 1"/>
          <p:cNvPicPr>
            <a:picLocks noGrp="1" noChangeAspect="1"/>
          </p:cNvPicPr>
          <p:nvPr/>
        </p:nvPicPr>
        <p:blipFill>
          <a:blip r:embed="rId3"/>
          <a:stretch>
            <a:fillRect/>
          </a:stretch>
        </p:blipFill>
        <p:spPr bwMode="auto">
          <a:xfrm>
            <a:off x="457200" y="1371600"/>
            <a:ext cx="4038600" cy="3022600"/>
          </a:xfrm>
          <a:prstGeom prst="rect">
            <a:avLst/>
          </a:prstGeom>
          <a:noFill/>
          <a:ln w="9525">
            <a:noFill/>
            <a:headEnd/>
            <a:tailEnd/>
          </a:ln>
        </p:spPr>
      </p:pic>
      <p:pic>
        <p:nvPicPr>
          <p:cNvPr descr="assets/htw_e1_test2.png" id="0" name="Picture 1"/>
          <p:cNvPicPr>
            <a:picLocks noGrp="1" noChangeAspect="1"/>
          </p:cNvPicPr>
          <p:nvPr/>
        </p:nvPicPr>
        <p:blipFill>
          <a:blip r:embed="rId4"/>
          <a:stretch>
            <a:fillRect/>
          </a:stretch>
        </p:blipFill>
        <p:spPr bwMode="auto">
          <a:xfrm>
            <a:off x="4648200" y="1371600"/>
            <a:ext cx="4038600" cy="30226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2 Design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2_manip.png" id="0" name="Picture 1"/>
          <p:cNvPicPr>
            <a:picLocks noGrp="1" noChangeAspect="1"/>
          </p:cNvPicPr>
          <p:nvPr/>
        </p:nvPicPr>
        <p:blipFill>
          <a:blip r:embed="rId2"/>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p>
          <a:p>
            <a:pPr lvl="0"/>
            <a:r>
              <a:rPr/>
              <a:t>Training and Testing bands are in reversed order, relative to Experiment 1</a:t>
            </a:r>
          </a:p>
          <a:p>
            <a:pPr lvl="0"/>
            <a:r>
              <a:rPr/>
              <a:t>110 participants included in final analysis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2 Results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Empirical Patterns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2_test1.png" id="0" name="Picture 1"/>
          <p:cNvPicPr>
            <a:picLocks noGrp="1" noChangeAspect="1"/>
          </p:cNvPicPr>
          <p:nvPr/>
        </p:nvPicPr>
        <p:blipFill>
          <a:blip r:embed="rId3"/>
          <a:stretch>
            <a:fillRect/>
          </a:stretch>
        </p:blipFill>
        <p:spPr bwMode="auto">
          <a:xfrm>
            <a:off x="457200" y="1371600"/>
            <a:ext cx="4038600" cy="3022600"/>
          </a:xfrm>
          <a:prstGeom prst="rect">
            <a:avLst/>
          </a:prstGeom>
          <a:noFill/>
          <a:ln w="9525">
            <a:noFill/>
            <a:headEnd/>
            <a:tailEnd/>
          </a:ln>
        </p:spPr>
      </p:pic>
      <p:pic>
        <p:nvPicPr>
          <p:cNvPr descr="assets/htw_e2_test2.png" id="0" name="Picture 1"/>
          <p:cNvPicPr>
            <a:picLocks noGrp="1" noChangeAspect="1"/>
          </p:cNvPicPr>
          <p:nvPr/>
        </p:nvPicPr>
        <p:blipFill>
          <a:blip r:embed="rId4"/>
          <a:stretch>
            <a:fillRect/>
          </a:stretch>
        </p:blipFill>
        <p:spPr bwMode="auto">
          <a:xfrm>
            <a:off x="4648200" y="1371600"/>
            <a:ext cx="4038600" cy="30226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3</a:t>
            </a:r>
          </a:p>
          <a:p>
            <a:pPr lvl="0"/>
            <a:r>
              <a:rPr/>
              <a:t>Ordinal Feedback</a:t>
            </a:r>
          </a:p>
          <a:p>
            <a:pPr lvl="1"/>
            <a:r>
              <a:rPr/>
              <a:t>directional feedback indicating too high, too low, or correct</a:t>
            </a:r>
          </a:p>
          <a:p>
            <a:pPr lvl="0"/>
            <a:r>
              <a:rPr/>
              <a:t>Both Original (Experiment 1), and reverse (Experiment 2) orders included</a:t>
            </a:r>
          </a:p>
          <a:p>
            <a:pPr lvl="0"/>
            <a:r>
              <a:rPr/>
              <a:t>195 participants included in final analysis</a:t>
            </a:r>
          </a:p>
          <a:p>
            <a:pPr lvl="0" indent="0" marL="0">
              <a:spcBef>
                <a:spcPts val="3000"/>
              </a:spcBef>
              <a:buNone/>
            </a:pPr>
            <a:r>
              <a:rPr b="1"/>
              <a:t>Project 2 - Experiment 3 Results</a:t>
            </a:r>
          </a:p>
          <a:p>
            <a:pPr lvl="0" indent="0" marL="0">
              <a:spcBef>
                <a:spcPts val="3000"/>
              </a:spcBef>
              <a:buNone/>
            </a:pPr>
            <a:r>
              <a:rPr b="1"/>
              <a:t>Experiment 3 - Accuracy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3_test1.png" id="0" name="Picture 1"/>
          <p:cNvPicPr>
            <a:picLocks noGrp="1" noChangeAspect="1"/>
          </p:cNvPicPr>
          <p:nvPr/>
        </p:nvPicPr>
        <p:blipFill>
          <a:blip r:embed="rId2"/>
          <a:stretch>
            <a:fillRect/>
          </a:stretch>
        </p:blipFill>
        <p:spPr bwMode="auto">
          <a:xfrm>
            <a:off x="1346200" y="1193800"/>
            <a:ext cx="2260600" cy="3390900"/>
          </a:xfrm>
          <a:prstGeom prst="rect">
            <a:avLst/>
          </a:prstGeom>
          <a:noFill/>
          <a:ln w="9525">
            <a:noFill/>
            <a:headEnd/>
            <a:tailEnd/>
          </a:ln>
        </p:spPr>
      </p:pic>
      <p:pic>
        <p:nvPicPr>
          <p:cNvPr descr="assets/htw_e3_test2.png" id="0" name="Picture 1"/>
          <p:cNvPicPr>
            <a:picLocks noGrp="1" noChangeAspect="1"/>
          </p:cNvPicPr>
          <p:nvPr/>
        </p:nvPicPr>
        <p:blipFill>
          <a:blip r:embed="rId3"/>
          <a:stretch>
            <a:fillRect/>
          </a:stretch>
        </p:blipFill>
        <p:spPr bwMode="auto">
          <a:xfrm>
            <a:off x="5537200" y="1193800"/>
            <a:ext cx="22606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Experiment 3 - Discrimination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3_test3.png" id="0" name="Picture 1"/>
          <p:cNvPicPr>
            <a:picLocks noGrp="1" noChangeAspect="1"/>
          </p:cNvPicPr>
          <p:nvPr/>
        </p:nvPicPr>
        <p:blipFill>
          <a:blip r:embed="rId2"/>
          <a:stretch>
            <a:fillRect/>
          </a:stretch>
        </p:blipFill>
        <p:spPr bwMode="auto">
          <a:xfrm>
            <a:off x="1346200" y="1193800"/>
            <a:ext cx="2260600" cy="3390900"/>
          </a:xfrm>
          <a:prstGeom prst="rect">
            <a:avLst/>
          </a:prstGeom>
          <a:noFill/>
          <a:ln w="9525">
            <a:noFill/>
            <a:headEnd/>
            <a:tailEnd/>
          </a:ln>
        </p:spPr>
      </p:pic>
      <p:pic>
        <p:nvPicPr>
          <p:cNvPr descr="assets/htw_e3_test4.png" id="0" name="Picture 1"/>
          <p:cNvPicPr>
            <a:picLocks noGrp="1" noChangeAspect="1"/>
          </p:cNvPicPr>
          <p:nvPr/>
        </p:nvPicPr>
        <p:blipFill>
          <a:blip r:embed="rId3"/>
          <a:stretch>
            <a:fillRect/>
          </a:stretch>
        </p:blipFill>
        <p:spPr bwMode="auto">
          <a:xfrm>
            <a:off x="5537200" y="1193800"/>
            <a:ext cx="22606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 2 - Computational Modeling</a:t>
            </a:r>
          </a:p>
        </p:txBody>
      </p:sp>
      <p:sp>
        <p:nvSpPr>
          <p:cNvPr id="3" name="Content Placeholder 2"/>
          <p:cNvSpPr>
            <a:spLocks noGrp="1"/>
          </p:cNvSpPr>
          <p:nvPr>
            <p:ph idx="1"/>
          </p:nvPr>
        </p:nvSpPr>
        <p:spPr/>
        <p:txBody>
          <a:bodyPr/>
          <a:lstStyle/>
          <a:p>
            <a:pPr lvl="0" indent="0" marL="0">
              <a:spcBef>
                <a:spcPts val="3000"/>
              </a:spcBef>
              <a:buNone/>
            </a:pPr>
            <a:r>
              <a:rPr b="1"/>
              <a:t>The Associative Learning Model ALM</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fig-alm-diagram-1-1.png" id="0" name="Picture 1"/>
          <p:cNvPicPr>
            <a:picLocks noGrp="1" noChangeAspect="1"/>
          </p:cNvPicPr>
          <p:nvPr/>
        </p:nvPicPr>
        <p:blipFill>
          <a:blip r:embed="rId2"/>
          <a:stretch>
            <a:fillRect/>
          </a:stretch>
        </p:blipFill>
        <p:spPr bwMode="auto">
          <a:xfrm>
            <a:off x="457200" y="1447800"/>
            <a:ext cx="4038600" cy="2882900"/>
          </a:xfrm>
          <a:prstGeom prst="rect">
            <a:avLst/>
          </a:prstGeom>
          <a:noFill/>
          <a:ln w="9525">
            <a:noFill/>
            <a:headEnd/>
            <a:tailEnd/>
          </a:ln>
        </p:spPr>
      </p:pic>
      <p:sp>
        <p:nvSpPr>
          <p:cNvPr id="4" name="Content Placeholder 3"/>
          <p:cNvSpPr>
            <a:spLocks noGrp="1"/>
          </p:cNvSpPr>
          <p:nvPr>
            <p:ph idx="2" sz="half"/>
          </p:nvPr>
        </p:nvSpPr>
        <p:spPr/>
        <p:txBody>
          <a:bodyPr/>
          <a:lstStyle/>
          <a:p>
            <a:pPr lvl="0"/>
            <a:r>
              <a:rPr/>
              <a:t>Two layer network - adapted from ALCOVE (Kruschke (1992))</a:t>
            </a:r>
          </a:p>
          <a:p>
            <a:pPr lvl="0"/>
            <a:r>
              <a:rPr/>
              <a:t>Input layer node for each stimulus, output node for each response</a:t>
            </a:r>
          </a:p>
          <a:p>
            <a:pPr lvl="0"/>
            <a:r>
              <a:rPr/>
              <a:t>Input nodes activate as a function of their Gaussian similarity to the stimulus</a:t>
            </a:r>
          </a:p>
          <a:p>
            <a:pPr lvl="0"/>
            <a:r>
              <a:rPr/>
              <a:t>Weights udpated via delta rule - error driven learning</a:t>
            </a:r>
          </a:p>
          <a:p>
            <a:pPr lvl="0"/>
            <a:r>
              <a:rPr/>
              <a:t>Provides good account of human learning data, and interpolation performance, but struggles with extrapolation (DeLosh et al., 1997)</a:t>
            </a:r>
          </a:p>
        </p:txBody>
      </p:sp>
    </p:spTree>
  </p:cSld>
</p:sld>
</file>

<file path=ppt/slides/slide4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Extrapolation - Association Model (EXAM)</a:t></a:r></a:p><a:p><a:pPr lvl="0" /><a:r><a:rPr /><a:t>Extension to ALM to account for human extrapolation behavior</a:t></a:r></a:p><a:p><a:pPr lvl="0" /><a:r><a:rPr /><a:t>When a novel stimulus is presented, EXAM assumes the nearest 2-3 prior examples are retrieved, and used to compute a slope</a:t></a:r></a:p><a:p><a:pPr lvl="0" /><a:r><a:rPr /><a:t>The slope is used to adjust the ALM response</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419100" /><a:gridCol w="2362200" /><a:gridCol w="2324100" /></a:tblGrid><a:tr h="0"><a:tc><a:txBody><a:bodyPr /><a:lstStyle /><a:p><a:endParaRPr /></a:p></a:txBody><a:tcPr /></a:tc><a:tc><a:txBody><a:bodyPr /><a:lstStyle /><a:p><a:pPr lvl="0" indent="0" marL="0"><a:buNone /></a:pPr><a:r><a:rPr b="1" /><a:t>EXAM Response Generation</a:t></a:r></a:p></a:txBody><a:tcPr /></a:tc><a:tc><a:txBody><a:bodyPr /><a:lstStyle /><a:p><a:endParaRPr /></a:p></a:txBody><a:tcPr /></a:tc></a:tr><a:tr h="0"><a:tc><a:txBody><a:bodyPr /><a:lstStyle /><a:p><a:pPr lvl="0" indent="0" marL="0"><a:buNone /></a:pPr><a:r><a:rPr /><a:t>Slope Computation</a:t></a:r></a:p></a:txBody></a:tc><a:tc><a:txBody><a:bodyPr /><a:lstStyle /><a:p><a:pPr lvl="0" indent="0" marL="0"><a:buNone /></a:pPr><a14:m><m:oMath xmlns:m="http://schemas.openxmlformats.org/officeDocument/2006/math"><m:r><m:t>S</m:t></m:r><m:r><m:rPr><m:sty m:val="p" /></m:rPr><m:t>=</m:t></m:r><m:f><m:fPr><m:type m:val="bar" /></m:fPr><m:num><m:r><m:t>m</m:t></m:r><m:d><m:dPr><m:begChr m:val="(" /><m:endChr m:val=")" /><m:sepChr m:val="" /><m:grow /></m:dPr><m:e><m:sSub><m:e><m:r><m:t>X</m:t></m:r></m:e><m:sub><m:r><m:t>1</m:t></m:r></m:sub></m:sSub></m:e></m:d><m:r><m:rPr><m:sty m:val="p" /></m:rPr><m:t>−</m:t></m:r><m:r><m:t>m</m:t></m:r><m:d><m:dPr><m:begChr m:val="(" /><m:endChr m:val=")" /><m:sepChr m:val="" /><m:grow /></m:dPr><m:e><m:sSub><m:e><m:r><m:t>X</m:t></m:r></m:e><m:sub><m:r><m:t>2</m:t></m:r></m:sub></m:sSub></m:e></m:d></m:num><m:den><m:sSub><m:e><m:r><m:t>X</m:t></m:r></m:e><m:sub><m:r><m:t>1</m:t></m:r></m:sub></m:sSub><m:r><m:rPr><m:sty m:val="p" /></m:rPr><m:t>−</m:t></m:r><m:sSub><m:e><m:r><m:t>X</m:t></m:r></m:e><m:sub><m:r><m:t>2</m:t></m:r></m:sub></m:sSub></m:den></m:f></m:oMath></a14:m></a:p></a:txBody></a:tc><a:tc><a:txBody><a:bodyPr /><a:lstStyle /><a:p><a:pPr lvl="0" indent="0" marL="0"><a:buNone /></a:pPr><a:r><a:rPr /><a:t>Slope value, </a:t></a:r><a14:m><m:oMath xmlns:m="http://schemas.openxmlformats.org/officeDocument/2006/math"><m:r><m:t>S</m:t></m:r></m:oMath></a14:m><a:r><a:rPr /><a:t> computed from nearest training instances</a:t></a:r></a:p></a:txBody></a:tc></a:tr><a:tr h="0"><a:tc><a:txBody><a:bodyPr /><a:lstStyle /><a:p><a:pPr lvl="0" indent="0" marL="0"><a:buNone /></a:pPr><a:r><a:rPr /><a:t>Response</a:t></a:r></a:p></a:txBody></a:tc><a:tc><a:txBody><a:bodyPr /><a:lstStyle /><a:p><a:pPr lvl="0" indent="0" marL="0"><a:buNone /></a:pPr><a14:m><m:oMath xmlns:m="http://schemas.openxmlformats.org/officeDocument/2006/math"><m:r><m:t>E</m:t></m:r><m:d><m:dPr><m:begChr m:val="[" /><m:endChr m:val="]" /><m:sepChr m:val="" /><m:grow /></m:dPr><m:e><m:r><m:t>Y</m:t></m:r><m:r><m:rPr><m:sty m:val="p" /></m:rPr><m:t>|</m:t></m:r><m:sSub><m:e><m:r><m:t>X</m:t></m:r></m:e><m:sub><m:r><m:t>i</m:t></m:r></m:sub></m:sSub></m:e></m:d><m:r><m:rPr><m:sty m:val="p" /></m:rPr><m:t>=</m:t></m:r><m:r><m:t>m</m:t></m:r><m:d><m:dPr><m:begChr m:val="(" /><m:endChr m:val=")" /><m:sepChr m:val="" /><m:grow /></m:dPr><m:e><m:sSub><m:e><m:r><m:t>X</m:t></m:r></m:e><m:sub><m:r><m:t>i</m:t></m:r></m:sub></m:sSub></m:e></m:d><m:r><m:rPr><m:sty m:val="p" /></m:rPr><m:t>+</m:t></m:r><m:r><m:t>S</m:t></m:r><m:r><m:rPr><m:sty m:val="p" /></m:rPr><m:t>⋅</m:t></m:r><m:d><m:dPr><m:begChr m:val="[" /><m:endChr m:val="]" /><m:sepChr m:val="" /><m:grow /></m:dPr><m:e><m:r><m:t>X</m:t></m:r><m:r><m:rPr><m:sty m:val="p" /></m:rPr><m:t>−</m:t></m:r><m:sSub><m:e><m:r><m:t>X</m:t></m:r></m:e><m:sub><m:r><m:t>i</m:t></m:r></m:sub></m:sSub></m:e></m:d></m:oMath></a14:m></a:p></a:txBody></a:tc><a:tc><a:txBody><a:bodyPr /><a:lstStyle /><a:p><a:pPr lvl="0" indent="0" marL="0"><a:buNone /></a:pPr><a:r><a:rPr /><a:t>Final EXAM response is the ALM response for the nearest training stimulus, </a:t></a:r><a14:m><m:oMath xmlns:m="http://schemas.openxmlformats.org/officeDocument/2006/math"><m:r><m:t>m</m:t></m:r><m:d><m:dPr><m:begChr m:val="(" /><m:endChr m:val=")" /><m:sepChr m:val="" /><m:grow /></m:dPr><m:e><m:sSub><m:e><m:r><m:t>X</m:t></m:r></m:e><m:sub><m:r><m:t>i</m:t></m:r></m:sub></m:sSub></m:e></m:d></m:oMath></a14:m><a:r><a:rPr /><a:t>, adjusted by local slope </a:t></a:r><a14:m><m:oMath xmlns:m="http://schemas.openxmlformats.org/officeDocument/2006/math"><m:r><m:t>S</m:t></m:r></m:oMath></a14:m><a:r><a:rPr /><a:t>.</a:t></a:r></a:p></a:txBody></a:tc></a:tr></a:tbl></a:graphicData></a:graphic></p:graphicFrame></p:spTree></p:cSld></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Model Fitting Procedure</a:t>
            </a:r>
          </a:p>
          <a:p>
            <a:pPr lvl="0" indent="0" marL="0">
              <a:spcBef>
                <a:spcPts val="3000"/>
              </a:spcBef>
              <a:buNone/>
            </a:pPr>
            <a:r>
              <a:rPr b="1"/>
              <a:t>Approximate Bayesian Computation (ABC)</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abc_diagram1.png" id="0" name="Picture 1"/>
          <p:cNvPicPr>
            <a:picLocks noGrp="1" noChangeAspect="1"/>
          </p:cNvPicPr>
          <p:nvPr/>
        </p:nvPicPr>
        <p:blipFill>
          <a:blip r:embed="rId2"/>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t>simulation based parameter estimation (Kangasrääsiö et al., 2019; Turner &amp; Van Zandt, 2012)</a:t>
            </a:r>
          </a:p>
          <a:p>
            <a:pPr lvl="0"/>
            <a:r>
              <a:rPr/>
              <a:t>Useful for models with unknown likelihood functions (e.g. many neural network and drift diffusion models)</a:t>
            </a:r>
          </a:p>
          <a:p>
            <a:pPr lvl="0"/>
            <a:r>
              <a:rPr/>
              <a:t>full distribution of plausible model predictions for each participant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Training</a:t>
            </a:r>
          </a:p>
          <a:p>
            <a:pPr lvl="0"/>
            <a:r>
              <a:rPr/>
              <a:t>Both training conditions complete the same number of training trials.</a:t>
            </a:r>
          </a:p>
          <a:p>
            <a:pPr lvl="0"/>
            <a:r>
              <a:rPr/>
              <a:t>Varied group has worse training performance.</a:t>
            </a:r>
          </a:p>
        </p:txBody>
      </p:sp>
      <p:pic>
        <p:nvPicPr>
          <p:cNvPr descr="assets/train_pattern.png" id="0" name="Picture 1"/>
          <p:cNvPicPr>
            <a:picLocks noGrp="1" noChangeAspect="1"/>
          </p:cNvPicPr>
          <p:nvPr/>
        </p:nvPicPr>
        <p:blipFill>
          <a:blip r:embed="rId3"/>
          <a:stretch>
            <a:fillRect/>
          </a:stretch>
        </p:blipFill>
        <p:spPr bwMode="auto">
          <a:xfrm>
            <a:off x="457200" y="1790700"/>
            <a:ext cx="4038600" cy="26162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spcBef>
                <a:spcPts val="3000"/>
              </a:spcBef>
              <a:buNone/>
            </a:pPr>
            <a:r>
              <a:rPr b="1"/>
              <a:t>Testing</a:t>
            </a:r>
          </a:p>
          <a:p>
            <a:pPr lvl="0"/>
            <a:r>
              <a:rPr/>
              <a:t>Tested from novel conditions.</a:t>
            </a:r>
          </a:p>
          <a:p>
            <a:pPr lvl="0"/>
            <a:r>
              <a:rPr/>
              <a:t>Varied group has better test performance</a:t>
            </a:r>
          </a:p>
          <a:p>
            <a:pPr lvl="0" indent="0" marL="0">
              <a:buNone/>
            </a:pP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Project 2 - Model Fitting Procedure</a:t>
                </a:r>
              </a:p>
              <a:p>
                <a:pPr lvl="0" indent="0" marL="0">
                  <a:spcBef>
                    <a:spcPts val="3000"/>
                  </a:spcBef>
                  <a:buNone/>
                </a:pPr>
                <a:r>
                  <a:rPr b="1"/>
                  <a:t>Model Fitting Approach</a:t>
                </a:r>
              </a:p>
              <a:p>
                <a:pPr lvl="0"/>
                <a:r>
                  <a:rPr/>
                  <a:t>Two parameters for both ALM and EXAM</a:t>
                </a:r>
              </a:p>
              <a:p>
                <a:pPr lvl="1"/>
                <a:r>
                  <a:rPr/>
                  <a:t>generalization parameter: </a:t>
                </a:r>
                <a14:m>
                  <m:oMath xmlns:m="http://schemas.openxmlformats.org/officeDocument/2006/math">
                    <m:r>
                      <m:t>c</m:t>
                    </m:r>
                  </m:oMath>
                </a14:m>
              </a:p>
              <a:p>
                <a:pPr lvl="1"/>
                <a:r>
                  <a:rPr/>
                  <a:t>learning rate parameter: </a:t>
                </a:r>
                <a14:m>
                  <m:oMath xmlns:m="http://schemas.openxmlformats.org/officeDocument/2006/math">
                    <m:r>
                      <m:t>l</m:t>
                    </m:r>
                    <m:r>
                      <m:t>r</m:t>
                    </m:r>
                  </m:oMath>
                </a14:m>
              </a:p>
              <a:p>
                <a:pPr lvl="0"/>
                <a:r>
                  <a:rPr/>
                  <a:t>ALM and EXAM fit separately to each individual participant</a:t>
                </a:r>
              </a:p>
              <a:p>
                <a:pPr lvl="0"/>
                <a:r>
                  <a:rPr/>
                  <a:t>Rejection based ABC used to obtain 200 posterior samples, per participant, per model</a:t>
                </a:r>
              </a:p>
              <a:p>
                <a:pPr lvl="1"/>
                <a:r>
                  <a:rPr/>
                  <a:t>i.e. 200 plausible values of </a:t>
                </a:r>
                <a14:m>
                  <m:oMath xmlns:m="http://schemas.openxmlformats.org/officeDocument/2006/math">
                    <m:r>
                      <m:t>c</m:t>
                    </m:r>
                  </m:oMath>
                </a14:m>
                <a:r>
                  <a:rPr/>
                  <a:t> and </a:t>
                </a:r>
                <a14:m>
                  <m:oMath xmlns:m="http://schemas.openxmlformats.org/officeDocument/2006/math">
                    <m:r>
                      <m:t>l</m:t>
                    </m:r>
                    <m:r>
                      <m:t>r</m:t>
                    </m:r>
                  </m:oMath>
                </a14:m>
              </a:p>
              <a:p>
                <a:pPr lvl="0"/>
                <a:r>
                  <a:rPr/>
                  <a:t>All models fit with three different approaches</a:t>
                </a:r>
              </a:p>
              <a:p>
                <a:pPr lvl="1" indent="-342900" marL="685800">
                  <a:buAutoNum type="arabicParenR"/>
                </a:pPr>
                <a:r>
                  <a:rPr/>
                  <a:t>Fit to only the training data</a:t>
                </a:r>
              </a:p>
              <a:p>
                <a:pPr lvl="1" indent="-342900" marL="685800">
                  <a:buAutoNum type="arabicParenR"/>
                </a:pPr>
                <a:r>
                  <a:rPr/>
                  <a:t>Fit to both training and testing data</a:t>
                </a:r>
              </a:p>
              <a:p>
                <a:pPr lvl="1" indent="-342900" marL="685800">
                  <a:buAutoNum type="arabicParenR"/>
                </a:pPr>
                <a:r>
                  <a:rPr/>
                  <a:t>Fit to only testing data</a:t>
                </a:r>
              </a:p>
            </p:txBody>
          </p:sp>
        </mc:Choice>
      </mc:AlternateContent>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Modelling Results</a:t>
            </a:r>
          </a:p>
          <a:p>
            <a:pPr lvl="0" indent="0" marL="0">
              <a:spcBef>
                <a:spcPts val="3000"/>
              </a:spcBef>
              <a:buNone/>
            </a:pPr>
            <a:r>
              <a:rPr b="1"/>
              <a:t>Posterior Predictive Distribution</a:t>
            </a:r>
          </a:p>
        </p:txBody>
      </p:sp>
      <p:pic>
        <p:nvPicPr>
          <p:cNvPr descr="assets/post_pred_e1.png" id="0" name="Picture 1"/>
          <p:cNvPicPr>
            <a:picLocks noGrp="1" noChangeAspect="1"/>
          </p:cNvPicPr>
          <p:nvPr/>
        </p:nvPicPr>
        <p:blipFill>
          <a:blip r:embed="rId3"/>
          <a:stretch>
            <a:fillRect/>
          </a:stretch>
        </p:blipFill>
        <p:spPr bwMode="auto">
          <a:xfrm>
            <a:off x="3937000" y="203200"/>
            <a:ext cx="4381500" cy="43815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Modelling Results</a:t>
            </a:r>
          </a:p>
          <a:p>
            <a:pPr lvl="0" indent="0" marL="0">
              <a:spcBef>
                <a:spcPts val="3000"/>
              </a:spcBef>
              <a:buNone/>
            </a:pPr>
            <a:r>
              <a:rPr b="1"/>
              <a:t>Best fitting models per participant</a:t>
            </a:r>
          </a:p>
        </p:txBody>
      </p:sp>
      <p:pic>
        <p:nvPicPr>
          <p:cNvPr descr="assets/best_models.png" id="0" name="Picture 1"/>
          <p:cNvPicPr>
            <a:picLocks noGrp="1" noChangeAspect="1"/>
          </p:cNvPicPr>
          <p:nvPr/>
        </p:nvPicPr>
        <p:blipFill>
          <a:blip r:embed="rId3"/>
          <a:stretch>
            <a:fillRect/>
          </a:stretch>
        </p:blipFill>
        <p:spPr bwMode="auto">
          <a:xfrm>
            <a:off x="4114800" y="203200"/>
            <a:ext cx="4013200" cy="43815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Comparison - Experiment 1</a:t>
            </a:r>
          </a:p>
        </p:txBody>
      </p:sp>
      <p:pic>
        <p:nvPicPr>
          <p:cNvPr descr="assets/model_reg_e1.png" id="0" name="Picture 1"/>
          <p:cNvPicPr>
            <a:picLocks noGrp="1" noChangeAspect="1"/>
          </p:cNvPicPr>
          <p:nvPr/>
        </p:nvPicPr>
        <p:blipFill>
          <a:blip r:embed="rId3"/>
          <a:stretch>
            <a:fillRect/>
          </a:stretch>
        </p:blipFill>
        <p:spPr bwMode="auto">
          <a:xfrm>
            <a:off x="3568700" y="355600"/>
            <a:ext cx="5105400" cy="40894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Comparison - Experiment 2 and 3</a:t>
            </a:r>
          </a:p>
        </p:txBody>
      </p:sp>
      <p:pic>
        <p:nvPicPr>
          <p:cNvPr descr="assets/fig-e2_e3_ae-1.png" id="0" name="Picture 1"/>
          <p:cNvPicPr>
            <a:picLocks noGrp="1" noChangeAspect="1"/>
          </p:cNvPicPr>
          <p:nvPr/>
        </p:nvPicPr>
        <p:blipFill>
          <a:blip r:embed="rId3"/>
          <a:stretch>
            <a:fillRect/>
          </a:stretch>
        </p:blipFill>
        <p:spPr bwMode="auto">
          <a:xfrm>
            <a:off x="3568700" y="685800"/>
            <a:ext cx="5105400" cy="3403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General Discussion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Summary</a:t>
            </a:r>
          </a:p>
          <a:p>
            <a:pPr lvl="0"/>
            <a:r>
              <a:rPr b="1"/>
              <a:t>Project Comparison</a:t>
            </a:r>
            <a:r>
              <a:rPr/>
              <a:t>:</a:t>
            </a:r>
          </a:p>
          <a:p>
            <a:pPr lvl="1"/>
            <a:r>
              <a:rPr b="1"/>
              <a:t>HTT (Project 1)</a:t>
            </a:r>
            <a:r>
              <a:rPr/>
              <a:t>: Varied training led to superior testing performance.</a:t>
            </a:r>
          </a:p>
          <a:p>
            <a:pPr lvl="1"/>
            <a:r>
              <a:rPr b="1"/>
              <a:t>HTW (Project 2)</a:t>
            </a:r>
            <a:r>
              <a:rPr/>
              <a:t>: Varied training led to poorer performance.</a:t>
            </a:r>
          </a:p>
          <a:p>
            <a:pPr lvl="0"/>
            <a:r>
              <a:rPr b="1"/>
              <a:t>Key Findings</a:t>
            </a:r>
            <a:r>
              <a:rPr/>
              <a:t>:</a:t>
            </a:r>
          </a:p>
          <a:p>
            <a:pPr lvl="1"/>
            <a:r>
              <a:rPr/>
              <a:t>HTT: Varied group outperformed constant group in both training and testing.</a:t>
            </a:r>
          </a:p>
          <a:p>
            <a:pPr lvl="1"/>
            <a:r>
              <a:rPr/>
              <a:t>HTW: Varied group exhibited poorer performance across training and testing stages.</a:t>
            </a:r>
          </a:p>
          <a:p>
            <a:pPr lvl="0"/>
            <a:r>
              <a:rPr b="1"/>
              <a:t>Modeling Approaches</a:t>
            </a:r>
            <a:r>
              <a:rPr/>
              <a:t>:</a:t>
            </a:r>
          </a:p>
          <a:p>
            <a:pPr lvl="1"/>
            <a:r>
              <a:rPr/>
              <a:t>HTT: IGAS model quantifies similarity between training and testing conditions.</a:t>
            </a:r>
          </a:p>
          <a:p>
            <a:pPr lvl="1"/>
            <a:r>
              <a:rPr/>
              <a:t>HTW: ALM and EXAM models fit to individual participant data.</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Comparison</a:t>
            </a:r>
          </a:p>
          <a:p>
            <a:pPr lvl="0"/>
            <a:r>
              <a:rPr b="1"/>
              <a:t>Task Differences</a:t>
            </a:r>
            <a:r>
              <a:rPr/>
              <a:t>:</a:t>
            </a:r>
          </a:p>
          <a:p>
            <a:pPr lvl="1"/>
            <a:r>
              <a:rPr b="1"/>
              <a:t>HTT</a:t>
            </a:r>
            <a:r>
              <a:rPr/>
              <a:t>:</a:t>
            </a:r>
          </a:p>
          <a:p>
            <a:pPr lvl="2"/>
            <a:r>
              <a:rPr/>
              <a:t>Complex parabolic trajectory.</a:t>
            </a:r>
          </a:p>
          <a:p>
            <a:pPr lvl="2"/>
            <a:r>
              <a:rPr/>
              <a:t>Both x and y velocities relevant.</a:t>
            </a:r>
          </a:p>
          <a:p>
            <a:pPr lvl="2"/>
            <a:r>
              <a:rPr/>
              <a:t>Perceptually salient varied conditions.</a:t>
            </a:r>
          </a:p>
          <a:p>
            <a:pPr lvl="1"/>
            <a:r>
              <a:rPr b="1"/>
              <a:t>HTW</a:t>
            </a:r>
            <a:r>
              <a:rPr/>
              <a:t>:</a:t>
            </a:r>
          </a:p>
          <a:p>
            <a:pPr lvl="2"/>
            <a:r>
              <a:rPr/>
              <a:t>Simple 1D force mapping.</a:t>
            </a:r>
          </a:p>
          <a:p>
            <a:pPr lvl="2"/>
            <a:r>
              <a:rPr/>
              <a:t>Only x velocity relevant.</a:t>
            </a:r>
          </a:p>
          <a:p>
            <a:pPr lvl="2"/>
            <a:r>
              <a:rPr/>
              <a:t>Less perceptually salient varied conditions.</a:t>
            </a:r>
          </a:p>
          <a:p>
            <a:pPr lvl="0"/>
            <a:r>
              <a:rPr b="1"/>
              <a:t>Task Complexity</a:t>
            </a:r>
            <a:r>
              <a:rPr/>
              <a:t>:</a:t>
            </a:r>
          </a:p>
          <a:p>
            <a:pPr lvl="1"/>
            <a:r>
              <a:rPr/>
              <a:t>HTT: More complex task space with irregularities.</a:t>
            </a:r>
          </a:p>
          <a:p>
            <a:pPr lvl="1"/>
            <a:r>
              <a:rPr/>
              <a:t>HTW: Smooth, linear mapping between velocity and feedback.</a:t>
            </a:r>
          </a:p>
          <a:p>
            <a:pPr lvl="0" indent="0" marL="0">
              <a:spcBef>
                <a:spcPts val="3000"/>
              </a:spcBef>
              <a:buNone/>
            </a:pPr>
            <a:r>
              <a:rPr b="1"/>
              <a:t>Conclusion</a:t>
            </a:r>
          </a:p>
          <a:p>
            <a:pPr lvl="0"/>
            <a:r>
              <a:rPr/>
              <a:t>Task-specific characteristics are crucial in determining the benefits of varied training.</a:t>
            </a:r>
          </a:p>
          <a:p>
            <a:pPr lvl="0"/>
            <a:r>
              <a:rPr/>
              <a:t>Combining empirical research with computational modeling enhances understanding of learning and generalization.</a:t>
            </a:r>
          </a:p>
          <a:p>
            <a:pPr lvl="0" indent="0" marL="0">
              <a:spcBef>
                <a:spcPts val="3000"/>
              </a:spcBef>
              <a:buNone/>
            </a:pPr>
            <a:r>
              <a:rPr b="1"/>
              <a:t>References</a:t>
            </a:r>
          </a:p>
          <a:p>
            <a:pPr lvl="0" indent="0" marL="0">
              <a:buNone/>
            </a:pPr>
            <a:r>
              <a:rPr/>
              <a:t>Bjork, E. L., &amp; Bjork, R. A. (2011). Making things hard on yourself, but in a good way: Creating desirable difficulties to enhance learning. </a:t>
            </a:r>
            <a:r>
              <a:rPr i="1"/>
              <a:t>Psychology and the Real World: Essays Illustrating Fundamental Contributions to Society</a:t>
            </a:r>
            <a:r>
              <a:rPr/>
              <a:t>, </a:t>
            </a:r>
            <a:r>
              <a:rPr i="1"/>
              <a:t>2</a:t>
            </a:r>
            <a:r>
              <a:rPr/>
              <a:t>, 59–68.</a:t>
            </a:r>
          </a:p>
          <a:p>
            <a:pPr lvl="0" indent="0" marL="0">
              <a:buNone/>
            </a:pPr>
            <a:r>
              <a:rPr/>
              <a:t>DeLosh, E. L., McDaniel, M. A., &amp; Busemeyer, J. R. (1997). Extrapolation: The Sine Qua Non for Abstraction in Function Learning. </a:t>
            </a:r>
            <a:r>
              <a:rPr i="1"/>
              <a:t>Journal of Experimental Psychology: Learning, Memory, and Cognition</a:t>
            </a:r>
            <a:r>
              <a:rPr/>
              <a:t>, </a:t>
            </a:r>
            <a:r>
              <a:rPr i="1"/>
              <a:t>23</a:t>
            </a:r>
            <a:r>
              <a:rPr/>
              <a:t>(4), 19. </a:t>
            </a:r>
            <a:r>
              <a:rPr>
                <a:hlinkClick r:id="rId3"/>
              </a:rPr>
              <a:t>https://doi.org/10.1037/0278-7393.23.4.968</a:t>
            </a:r>
          </a:p>
          <a:p>
            <a:pPr lvl="0" indent="0" marL="0">
              <a:buNone/>
            </a:pPr>
            <a:r>
              <a:rPr/>
              <a:t>Gorman, T. E., &amp; Goldstone, R. L. (2022). An instance-based model account of the benefits of varied practice in visuomotor skill. </a:t>
            </a:r>
            <a:r>
              <a:rPr i="1"/>
              <a:t>Cognitive Psychology</a:t>
            </a:r>
            <a:r>
              <a:rPr/>
              <a:t>, </a:t>
            </a:r>
            <a:r>
              <a:rPr i="1"/>
              <a:t>137</a:t>
            </a:r>
            <a:r>
              <a:rPr/>
              <a:t>, 101491. </a:t>
            </a:r>
            <a:r>
              <a:rPr>
                <a:hlinkClick r:id="rId4"/>
              </a:rPr>
              <a:t>https://doi.org/10.1016/j.cogpsych.2022.101491</a:t>
            </a:r>
          </a:p>
          <a:p>
            <a:pPr lvl="0" indent="0" marL="0">
              <a:buNone/>
            </a:pPr>
            <a:r>
              <a:rPr/>
              <a:t>Guadagnoli, M. A., &amp; Lee, T. D. (2004). Challenge Point: A Framework for Conceptualizing the Effects of Various Practice Conditions in Motor Learning. </a:t>
            </a:r>
            <a:r>
              <a:rPr i="1"/>
              <a:t>Journal of Motor Behavior</a:t>
            </a:r>
            <a:r>
              <a:rPr/>
              <a:t>, </a:t>
            </a:r>
            <a:r>
              <a:rPr i="1"/>
              <a:t>36</a:t>
            </a:r>
            <a:r>
              <a:rPr/>
              <a:t>(2), 212–224. </a:t>
            </a:r>
            <a:r>
              <a:rPr>
                <a:hlinkClick r:id="rId5"/>
              </a:rPr>
              <a:t>https://doi.org/10.3200/JMBR.36.2.212-224</a:t>
            </a:r>
          </a:p>
          <a:p>
            <a:pPr lvl="0" indent="0" marL="0">
              <a:buNone/>
            </a:pPr>
            <a:r>
              <a:rPr/>
              <a:t>Kangasrääsiö, A., Jokinen, J. P. P., Oulasvirta, A., Howes, A., &amp; Kaski, S. (2019). Parameter Inference for Computational Cognitive Models with Approximate Bayesian Computation. </a:t>
            </a:r>
            <a:r>
              <a:rPr i="1"/>
              <a:t>Cognitive Science</a:t>
            </a:r>
            <a:r>
              <a:rPr/>
              <a:t>, </a:t>
            </a:r>
            <a:r>
              <a:rPr i="1"/>
              <a:t>43</a:t>
            </a:r>
            <a:r>
              <a:rPr/>
              <a:t>(6), e12738. </a:t>
            </a:r>
            <a:r>
              <a:rPr>
                <a:hlinkClick r:id="rId6"/>
              </a:rPr>
              <a:t>https://doi.org/10.1111/cogs.12738</a:t>
            </a:r>
          </a:p>
          <a:p>
            <a:pPr lvl="0" indent="0" marL="0">
              <a:buNone/>
            </a:pPr>
            <a:r>
              <a:rPr/>
              <a:t>Kerr, R., &amp; Booth, B. (1978). Specific and varied practice of motor skill. </a:t>
            </a:r>
            <a:r>
              <a:rPr i="1"/>
              <a:t>Perceptual and Motor Skills</a:t>
            </a:r>
            <a:r>
              <a:rPr/>
              <a:t>, </a:t>
            </a:r>
            <a:r>
              <a:rPr i="1"/>
              <a:t>46</a:t>
            </a:r>
            <a:r>
              <a:rPr/>
              <a:t>(2), 395–401. </a:t>
            </a:r>
            <a:r>
              <a:rPr>
                <a:hlinkClick r:id="rId7"/>
              </a:rPr>
              <a:t>https://doi.org/10.1177/003151257804600201</a:t>
            </a:r>
          </a:p>
          <a:p>
            <a:pPr lvl="0" indent="0" marL="0">
              <a:buNone/>
            </a:pPr>
            <a:r>
              <a:rPr/>
              <a:t>Kruschke, J. K. (1992). ALCOVE: An exemplar-based connectionist model of Category Learning. </a:t>
            </a:r>
            <a:r>
              <a:rPr i="1"/>
              <a:t>Psychological Review</a:t>
            </a:r>
            <a:r>
              <a:rPr/>
              <a:t>, </a:t>
            </a:r>
            <a:r>
              <a:rPr i="1"/>
              <a:t>99</a:t>
            </a:r>
            <a:r>
              <a:rPr/>
              <a:t>(1). </a:t>
            </a:r>
            <a:r>
              <a:rPr>
                <a:hlinkClick r:id="rId8"/>
              </a:rPr>
              <a:t>https://doi.org/10.1037/0033-295X.99.1.22</a:t>
            </a:r>
          </a:p>
          <a:p>
            <a:pPr lvl="0" indent="0" marL="0">
              <a:buNone/>
            </a:pPr>
            <a:r>
              <a:rPr/>
              <a:t>Schmidt, R. A. (1975). A schema theory of discrete motor skill learning. </a:t>
            </a:r>
            <a:r>
              <a:rPr i="1"/>
              <a:t>Psychological Review</a:t>
            </a:r>
            <a:r>
              <a:rPr/>
              <a:t>, </a:t>
            </a:r>
            <a:r>
              <a:rPr i="1"/>
              <a:t>82</a:t>
            </a:r>
            <a:r>
              <a:rPr/>
              <a:t>(4), 225–260. </a:t>
            </a:r>
            <a:r>
              <a:rPr>
                <a:hlinkClick r:id="rId9"/>
              </a:rPr>
              <a:t>https://doi.org/10.1037/h0076770</a:t>
            </a:r>
          </a:p>
          <a:p>
            <a:pPr lvl="0" indent="0" marL="0">
              <a:buNone/>
            </a:pPr>
            <a:r>
              <a:rPr/>
              <a:t>Turner, B. M., &amp; Van Zandt, T. (2012). A tutorial on approximate Bayesian computation. </a:t>
            </a:r>
            <a:r>
              <a:rPr i="1"/>
              <a:t>Journal of Mathematical Psychology</a:t>
            </a:r>
            <a:r>
              <a:rPr/>
              <a:t>, </a:t>
            </a:r>
            <a:r>
              <a:rPr i="1"/>
              <a:t>56</a:t>
            </a:r>
            <a:r>
              <a:rPr/>
              <a:t>(2), 69–85. </a:t>
            </a:r>
            <a:r>
              <a:rPr>
                <a:hlinkClick r:id="rId10"/>
              </a:rPr>
              <a:t>https://doi.org/10.1016/j.jmp.2012.02.005</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Extras</a:t>
            </a:r>
          </a:p>
        </p:txBody>
      </p:sp>
    </p:spTree>
  </p:cSld>
</p:sld>
</file>

<file path=ppt/slides/slide59.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ALM</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1270000" /><a:gridCol w="2057400" /><a:gridCol w="1778000" /></a:tblGrid><a:tr h="0"><a:tc><a:txBody><a:bodyPr /><a:lstStyle /><a:p><a:endParaRPr /></a:p></a:txBody><a:tcPr /></a:tc><a:tc><a:txBody><a:bodyPr /><a:lstStyle /><a:p><a:pPr lvl="0" indent="0" marL="0"><a:buNone /></a:pPr><a:r><a:rPr b="1" /><a:t>ALM Response Generation</a:t></a:r></a:p></a:txBody><a:tcPr /></a:tc><a:tc><a:txBody><a:bodyPr /><a:lstStyle /><a:p><a:endParaRPr /></a:p></a:txBody><a:tcPr /></a:tc></a:tr><a:tr h="0"><a:tc><a:txBody><a:bodyPr /><a:lstStyle /><a:p><a:pPr lvl="0" indent="0" marL="0"><a:buNone /></a:pPr><a:r><a:rPr /><a:t>Input Activation</a:t></a:r></a:p></a:txBody></a:tc><a:tc><a:txBody><a:bodyPr /><a:lstStyle /><a:p><a:pPr lvl="0" indent="0" marL="0"><a:buNone /></a:pPr><a14:m><m:oMath xmlns:m="http://schemas.openxmlformats.org/officeDocument/2006/math"><m:sSub><m:e><m:r><m:t>a</m:t></m:r></m:e><m:sub><m:r><m:t>i</m:t></m:r></m:sub></m:sSub><m:d><m:dPr><m:begChr m:val="(" /><m:endChr m:val=")" /><m:sepChr m:val="" /><m:grow /></m:dPr><m:e><m:r><m:t>X</m:t></m:r></m:e></m:d><m:r><m:rPr><m:sty m:val="p" /></m:rPr><m:t>=</m:t></m:r><m:f><m:fPr><m:type m:val="bar" /></m:fPr><m:num><m:sSup><m:e><m:r><m:t>e</m:t></m:r></m:e><m:sup><m:r><m:rPr><m:sty m:val="p" /></m:rPr><m:t>−</m:t></m:r><m:r><m:t>c</m:t></m:r><m:sSup><m:e><m:d><m:dPr><m:begChr m:val="(" /><m:endChr m:val=")" /><m:sepChr m:val="" /><m:grow /></m:dPr><m:e><m:r><m:t>X</m:t></m:r><m:r><m:rPr><m:sty m:val="p" /></m:rPr><m:t>−</m:t></m:r><m:sSub><m:e><m:r><m:t>X</m:t></m:r></m:e><m:sub><m:r><m:t>i</m:t></m:r></m:sub></m:sSub></m:e></m:d></m:e><m:sup><m:r><m:t>2</m:t></m:r></m:sup></m:sSup></m:sup></m:sSup></m:num><m:den><m:nary><m:naryPr><m:chr m:val="∑" /><m:limLoc m:val="undOvr" /><m:subHide m:val="off" /><m:supHide m:val="off" /></m:naryPr><m:sub><m:r><m:t>k</m:t></m:r><m:r><m:rPr><m:sty m:val="p" /></m:rPr><m:t>=</m:t></m:r><m:r><m:t>1</m:t></m:r></m:sub><m:sup><m:r><m:t>M</m:t></m:r></m:sup><m:e><m:sSup><m:e><m:r><m:t>e</m:t></m:r></m:e><m:sup><m:r><m:rPr><m:sty m:val="p" /></m:rPr><m:t>−</m:t></m:r><m:r><m:t>c</m:t></m:r><m:sSup><m:e><m:d><m:dPr><m:begChr m:val="(" /><m:endChr m:val=")" /><m:sepChr m:val="" /><m:grow /></m:dPr><m:e><m:r><m:t>X</m:t></m:r><m:r><m:rPr><m:sty m:val="p" /></m:rPr><m:t>−</m:t></m:r><m:sSub><m:e><m:r><m:t>X</m:t></m:r></m:e><m:sub><m:r><m:t>k</m:t></m:r></m:sub></m:sSub></m:e></m:d></m:e><m:sup><m:r><m:t>2</m:t></m:r></m:sup></m:sSup></m:sup></m:sSup></m:e></m:nary></m:den></m:f></m:oMath></a14:m></a:p></a:txBody></a:tc><a:tc><a:txBody><a:bodyPr /><a:lstStyle /><a:p><a:pPr lvl="0" indent="0" marL="0"><a:buNone /></a:pPr><a:r><a:rPr /><a:t>Input nodes activate as a function of Gaussian similarity to stimulus</a:t></a:r></a:p></a:txBody></a:tc></a:tr><a:tr h="0"><a:tc><a:txBody><a:bodyPr /><a:lstStyle /><a:p><a:pPr lvl="0" indent="0" marL="0"><a:buNone /></a:pPr><a:r><a:rPr /><a:t>Output Activation</a:t></a:r></a:p></a:txBody></a:tc><a:tc><a:txBody><a:bodyPr /><a:lstStyle /><a:p><a:pPr lvl="0" indent="0" marL="0"><a:buNone /></a:pPr><a14:m><m:oMath xmlns:m="http://schemas.openxmlformats.org/officeDocument/2006/math"><m:sSub><m:e><m:r><m:t>O</m:t></m:r></m:e><m:sub><m:r><m:t>j</m:t></m:r></m:sub></m:sSub><m:d><m:dPr><m:begChr m:val="(" /><m:endChr m:val=")" /><m:sepChr m:val="" /><m:grow /></m:dPr><m:e><m:r><m:t>X</m:t></m:r></m:e></m:d><m:r><m:rPr><m:sty m:val="p" /></m:rPr><m:t>=</m:t></m:r><m:nary><m:naryPr><m:chr m:val="∑" /><m:limLoc m:val="undOvr" /><m:subHide m:val="off" /><m:supHide m:val="off" /></m:naryPr><m:sub><m:r><m:t>k</m:t></m:r><m:r><m:rPr><m:sty m:val="p" /></m:rPr><m:t>=</m:t></m:r><m:r><m:t>1</m:t></m:r></m:sub><m:sup><m:r><m:t>M</m:t></m:r></m:sup><m:e><m:sSub><m:e><m:r><m:t>w</m:t></m:r></m:e><m:sub><m:r><m:t>j</m:t></m:r><m:r><m:t>i</m:t></m:r></m:sub></m:sSub></m:e></m:nary><m:r><m:rPr><m:sty m:val="p" /></m:rPr><m:t>⋅</m:t></m:r><m:sSub><m:e><m:r><m:t>a</m:t></m:r></m:e><m:sub><m:r><m:t>i</m:t></m:r></m:sub></m:sSub><m:d><m:dPr><m:begChr m:val="(" /><m:endChr m:val=")" /><m:sepChr m:val="" /><m:grow /></m:dPr><m:e><m:r><m:t>X</m:t></m:r></m:e></m:d></m:oMath></a14:m></a:p></a:txBody></a:tc><a:tc><a:txBody><a:bodyPr /><a:lstStyle /><a:p><a:pPr lvl="0" indent="0" marL="0"><a:buNone /></a:pPr><a:r><a:rPr /><a:t>Output unit </a:t></a:r><a14:m><m:oMath xmlns:m="http://schemas.openxmlformats.org/officeDocument/2006/math"><m:sSub><m:e><m:r><m:t>O</m:t></m:r></m:e><m:sub><m:r><m:t>j</m:t></m:r></m:sub></m:sSub></m:oMath></a14:m><a:r><a:rPr /><a:t> activation is the weighted sum of input activations and association weights</a:t></a:r></a:p></a:txBody></a:tc></a:tr><a:tr h="0"><a:tc><a:txBody><a:bodyPr /><a:lstStyle /><a:p><a:pPr lvl="0" indent="0" marL="0"><a:buNone /></a:pPr><a:r><a:rPr /><a:t>Output Probability</a:t></a:r></a:p></a:txBody></a:tc><a:tc><a:txBody><a:bodyPr /><a:lstStyle /><a:p><a:pPr lvl="0" indent="0" marL="0"><a:buNone /></a:pPr><a14:m><m:oMath xmlns:m="http://schemas.openxmlformats.org/officeDocument/2006/math"><m:r><m:t>P</m:t></m:r><m:d><m:dPr><m:begChr m:val="[" /><m:endChr m:val="]" /><m:sepChr m:val="" /><m:grow /></m:dPr><m:e><m:sSub><m:e><m:r><m:t>Y</m:t></m:r></m:e><m:sub><m:r><m:t>j</m:t></m:r></m:sub></m:sSub><m:r><m:rPr><m:sty m:val="p" /></m:rPr><m:t>|</m:t></m:r><m:r><m:t>X</m:t></m:r></m:e></m:d><m:r><m:rPr><m:sty m:val="p" /></m:rPr><m:t>=</m:t></m:r><m:f><m:fPr><m:type m:val="bar" /></m:fPr><m:num><m:sSub><m:e><m:r><m:t>O</m:t></m:r></m:e><m:sub><m:r><m:t>j</m:t></m:r></m:sub></m:sSub><m:d><m:dPr><m:begChr m:val="(" /><m:endChr m:val=")" /><m:sepChr m:val="" /><m:grow /></m:dPr><m:e><m:r><m:t>X</m:t></m:r></m:e></m:d></m:num><m:den><m:nary><m:naryPr><m:chr m:val="∑" /><m:limLoc m:val="undOvr" /><m:subHide m:val="off" /><m:supHide m:val="off" /></m:naryPr><m:sub><m:r><m:t>k</m:t></m:r><m:r><m:rPr><m:sty m:val="p" /></m:rPr><m:t>=</m:t></m:r><m:r><m:t>1</m:t></m:r></m:sub><m:sup><m:r><m:t>M</m:t></m:r></m:sup><m:e><m:sSub><m:e><m:r><m:t>O</m:t></m:r></m:e><m:sub><m:r><m:t>k</m:t></m:r></m:sub></m:sSub></m:e></m:nary><m:d><m:dPr><m:begChr m:val="(" /><m:endChr m:val=")" /><m:sepChr m:val="" /><m:grow /></m:dPr><m:e><m:r><m:t>X</m:t></m:r></m:e></m:d></m:den></m:f></m:oMath></a14:m></a:p></a:txBody></a:tc><a:tc><a:txBody><a:bodyPr /><a:lstStyle /><a:p><a:pPr lvl="0" indent="0" marL="0"><a:buNone /></a:pPr><a:r><a:rPr /><a:t>The response, </a:t></a:r><a14:m><m:oMath xmlns:m="http://schemas.openxmlformats.org/officeDocument/2006/math"><m:sSub><m:e><m:r><m:t>Y</m:t></m:r></m:e><m:sub><m:r><m:t>j</m:t></m:r></m:sub></m:sSub></m:oMath></a14:m><a:r><a:rPr /><a:t> probabilites computed via Luce’s choice rule</a:t></a:r></a:p></a:txBody></a:tc></a:tr><a:tr h="0"><a:tc><a:txBody><a:bodyPr /><a:lstStyle /><a:p><a:pPr lvl="0" indent="0" marL="0"><a:buNone /></a:pPr><a:r><a:rPr /><a:t>Mean Output</a:t></a:r></a:p></a:txBody></a:tc><a:tc><a:txBody><a:bodyPr /><a:lstStyle /><a:p><a:pPr lvl="0" indent="0" marL="0"><a:buNone /></a:pPr><a14:m><m:oMath xmlns:m="http://schemas.openxmlformats.org/officeDocument/2006/math"><m:r><m:t>m</m:t></m:r><m:d><m:dPr><m:begChr m:val="(" /><m:endChr m:val=")" /><m:sepChr m:val="" /><m:grow /></m:dPr><m:e><m:r><m:t>X</m:t></m:r></m:e></m:d><m:r><m:rPr><m:sty m:val="p" /></m:rPr><m:t>=</m:t></m:r><m:nary><m:naryPr><m:chr m:val="∑" /><m:limLoc m:val="undOvr" /><m:subHide m:val="off" /><m:supHide m:val="off" /></m:naryPr><m:sub><m:r><m:t>j</m:t></m:r><m:r><m:rPr><m:sty m:val="p" /></m:rPr><m:t>=</m:t></m:r><m:r><m:t>1</m:t></m:r></m:sub><m:sup><m:r><m:t>L</m:t></m:r></m:sup><m:e><m:sSub><m:e><m:r><m:t>Y</m:t></m:r></m:e><m:sub><m:r><m:t>j</m:t></m:r></m:sub></m:sSub></m:e></m:nary><m:r><m:rPr><m:sty m:val="p" /></m:rPr><m:t>⋅</m:t></m:r><m:f><m:fPr><m:type m:val="bar" /></m:fPr><m:num><m:sSub><m:e><m:r><m:t>O</m:t></m:r></m:e><m:sub><m:r><m:t>j</m:t></m:r></m:sub></m:sSub><m:d><m:dPr><m:begChr m:val="(" /><m:endChr m:val=")" /><m:sepChr m:val="" /><m:grow /></m:dPr><m:e><m:r><m:t>x</m:t></m:r></m:e></m:d></m:num><m:den><m:nary><m:naryPr><m:chr m:val="∑" /><m:limLoc m:val="undOvr" /><m:subHide m:val="off" /><m:supHide m:val="off" /></m:naryPr><m:sub><m:r><m:t>k</m:t></m:r><m:r><m:rPr><m:sty m:val="p" /></m:rPr><m:t>=</m:t></m:r><m:r><m:t>1</m:t></m:r></m:sub><m:sup><m:r><m:t>M</m:t></m:r></m:sup><m:e><m:sSub><m:e><m:r><m:t>O</m:t></m:r></m:e><m:sub><m:r><m:t>k</m:t></m:r></m:sub></m:sSub></m:e></m:nary><m:d><m:dPr><m:begChr m:val="(" /><m:endChr m:val=")" /><m:sepChr m:val="" /><m:grow /></m:dPr><m:e><m:r><m:t>X</m:t></m:r></m:e></m:d></m:den></m:f></m:oMath></a14:m></a:p></a:txBody></a:tc><a:tc><a:txBody><a:bodyPr /><a:lstStyle /><a:p><a:pPr lvl="0" indent="0" marL="0"><a:buNone /></a:pPr><a:r><a:rPr /><a:t>Weighted average of probabilities determines response to X</a:t></a:r></a:p></a:txBody></a:tc></a:tr><a:tr h="0"><a:tc><a:txBody><a:bodyPr /><a:lstStyle /><a:p><a:endParaRPr /></a:p></a:txBody></a:tc><a:tc><a:txBody><a:bodyPr /><a:lstStyle /><a:p><a:pPr lvl="0" indent="0" marL="0"><a:buNone /></a:pPr><a:r><a:rPr b="1" /><a:t>ALM Learning</a:t></a:r></a:p></a:txBody></a:tc><a:tc><a:txBody><a:bodyPr /><a:lstStyle /><a:p><a:endParaRPr /></a:p></a:txBody></a:tc></a:tr><a:tr h="0"><a:tc><a:txBody><a:bodyPr /><a:lstStyle /><a:p><a:pPr lvl="0" indent="0" marL="0"><a:buNone /></a:pPr><a:r><a:rPr /><a:t>Feedback</a:t></a:r></a:p></a:txBody></a:tc><a:tc><a:txBody><a:bodyPr /><a:lstStyle /><a:p><a:pPr lvl="0" indent="0" marL="0"><a:buNone /></a:pPr><a14:m><m:oMath xmlns:m="http://schemas.openxmlformats.org/officeDocument/2006/math"><m:sSub><m:e><m:r><m:t>f</m:t></m:r></m:e><m:sub><m:r><m:t>j</m:t></m:r></m:sub></m:sSub><m:d><m:dPr><m:begChr m:val="(" /><m:endChr m:val=")" /><m:sepChr m:val="" /><m:grow /></m:dPr><m:e><m:r><m:t>Z</m:t></m:r></m:e></m:d><m:r><m:rPr><m:sty m:val="p" /></m:rPr><m:t>=</m:t></m:r><m:sSup><m:e><m:r><m:t>e</m:t></m:r></m:e><m:sup><m:r><m:rPr><m:sty m:val="p" /></m:rPr><m:t>−</m:t></m:r><m:r><m:t>c</m:t></m:r><m:sSup><m:e><m:d><m:dPr><m:begChr m:val="(" /><m:endChr m:val=")" /><m:sepChr m:val="" /><m:grow /></m:dPr><m:e><m:r><m:t>Z</m:t></m:r><m:r><m:rPr><m:sty m:val="p" /></m:rPr><m:t>−</m:t></m:r><m:sSub><m:e><m:r><m:t>Y</m:t></m:r></m:e><m:sub><m:r><m:t>j</m:t></m:r></m:sub></m:sSub></m:e></m:d></m:e><m:sup><m:r><m:t>2</m:t></m:r></m:sup></m:sSup></m:sup></m:sSup></m:oMath></a14:m></a:p></a:txBody></a:tc><a:tc><a:txBody><a:bodyPr /><a:lstStyle /><a:p><a:pPr lvl="0" indent="0" marL="0"><a:buNone /></a:pPr><a:r><a:rPr /><a:t>feedback signal Z computed as similarity between ideal response and observed response</a:t></a:r></a:p></a:txBody></a:tc></a:tr><a:tr h="0"><a:tc><a:txBody><a:bodyPr /><a:lstStyle /><a:p><a:pPr lvl="0" indent="0" marL="0"><a:buNone /></a:pPr><a:r><a:rPr /><a:t>magnitude of error</a:t></a:r></a:p></a:txBody></a:tc><a:tc><a:txBody><a:bodyPr /><a:lstStyle /><a:p><a:pPr lvl="0" indent="0" marL="0"><a:buNone /></a:pPr><a14:m><m:oMath xmlns:m="http://schemas.openxmlformats.org/officeDocument/2006/math"><m:sSub><m:e><m:r><m:t>Δ</m:t></m:r></m:e><m:sub><m:r><m:t>j</m:t></m:r><m:r><m:t>i</m:t></m:r></m:sub></m:sSub><m:r><m:rPr><m:sty m:val="p" /></m:rPr><m:t>=</m:t></m:r><m:d><m:dPr><m:begChr m:val="(" /><m:endChr m:val=")" /><m:sepChr m:val="" /><m:grow /></m:dPr><m:e><m:sSub><m:e><m:r><m:t>f</m:t></m:r></m:e><m:sub><m:r><m:t>j</m:t></m:r></m:sub></m:sSub><m:d><m:dPr><m:begChr m:val="(" /><m:endChr m:val=")" /><m:sepChr m:val="" /><m:grow /></m:dPr><m:e><m:r><m:t>Z</m:t></m:r></m:e></m:d><m:r><m:rPr><m:sty m:val="p" /></m:rPr><m:t>−</m:t></m:r><m:sSub><m:e><m:r><m:t>o</m:t></m:r></m:e><m:sub><m:r><m:t>j</m:t></m:r></m:sub></m:sSub><m:d><m:dPr><m:begChr m:val="(" /><m:endChr m:val=")" /><m:sepChr m:val="" /><m:grow /></m:dPr><m:e><m:r><m:t>X</m:t></m:r></m:e></m:d></m:e></m:d><m:sSub><m:e><m:r><m:t>a</m:t></m:r></m:e><m:sub><m:r><m:t>i</m:t></m:r></m:sub></m:sSub><m:d><m:dPr><m:begChr m:val="(" /><m:endChr m:val=")" /><m:sepChr m:val="" /><m:grow /></m:dPr><m:e><m:r><m:t>X</m:t></m:r></m:e></m:d></m:oMath></a14:m></a:p></a:txBody></a:tc><a:tc><a:txBody><a:bodyPr /><a:lstStyle /><a:p><a:pPr lvl="0" indent="0" marL="0"><a:buNone /></a:pPr><a:r><a:rPr /><a:t>Delta rule to update weights.</a:t></a:r></a:p></a:txBody></a:tc></a:tr><a:tr h="0"><a:tc><a:txBody><a:bodyPr /><a:lstStyle /><a:p><a:pPr lvl="0" indent="0" marL="0"><a:buNone /></a:pPr><a:r><a:rPr /><a:t>Update Weights</a:t></a:r></a:p></a:txBody></a:tc><a:tc><a:txBody><a:bodyPr /><a:lstStyle /><a:p><a:pPr lvl="0" indent="0" marL="0"><a:buNone /></a:pPr><a14:m><m:oMath xmlns:m="http://schemas.openxmlformats.org/officeDocument/2006/math"><m:sSubSup><m:e><m:r><m:t>w</m:t></m:r></m:e><m:sub><m:r><m:t>j</m:t></m:r><m:r><m:t>i</m:t></m:r></m:sub><m:sup><m:r><m:t>n</m:t></m:r><m:r><m:t>e</m:t></m:r><m:r><m:t>w</m:t></m:r></m:sup></m:sSubSup><m:r><m:rPr><m:sty m:val="p" /></m:rPr><m:t>=</m:t></m:r><m:sSub><m:e><m:r><m:t>w</m:t></m:r></m:e><m:sub><m:r><m:t>j</m:t></m:r><m:r><m:t>i</m:t></m:r></m:sub></m:sSub><m:r><m:rPr><m:sty m:val="p" /></m:rPr><m:t>+</m:t></m:r><m:r><m:t>η</m:t></m:r><m:sSub><m:e><m:r><m:t>Δ</m:t></m:r></m:e><m:sub><m:r><m:t>j</m:t></m:r><m:r><m:t>i</m:t></m:r></m:sub></m:sSub></m:oMath></a14:m></a:p></a:txBody></a:tc><a:tc><a:txBody><a:bodyPr /><a:lstStyle /><a:p><a:pPr lvl="0" indent="0" marL="0"><a:buNone /></a:pPr><a:r><a:rPr /><a:t>Updates scaled by learning rate parameter </a:t></a:r><a14:m><m:oMath xmlns:m="http://schemas.openxmlformats.org/officeDocument/2006/math"><m:r><m:t>η</m:t></m:r></m:oMath></a14:m><a:r><a:rPr /><a:t>.</a:t></a:r></a:p></a:txBody></a:tc></a:tr></a:tbl></a:graphicData></a:graphic></p:graphicFrame></p:spTree></p:cSld></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But also plenty of contradictory results and complications</a:t>
            </a:r>
          </a:p>
          <a:p>
            <a:pPr lvl="0"/>
            <a:r>
              <a:rPr/>
              <a:t>Cases where varied training doesn’t benefit generalization</a:t>
            </a:r>
          </a:p>
          <a:p>
            <a:pPr lvl="0"/>
            <a:r>
              <a:rPr/>
              <a:t>Cases where more training variation results in worse outcomes</a:t>
            </a:r>
          </a:p>
          <a:p>
            <a:pPr lvl="0"/>
            <a:r>
              <a:rPr/>
              <a:t>Cases where the influence of variation interacts with some other factor</a:t>
            </a:r>
          </a:p>
          <a:p>
            <a:pPr lvl="1"/>
            <a:r>
              <a:rPr/>
              <a:t>difficulty</a:t>
            </a:r>
          </a:p>
          <a:p>
            <a:pPr lvl="1"/>
            <a:r>
              <a:rPr/>
              <a:t>prior knowledge</a:t>
            </a:r>
          </a:p>
          <a:p>
            <a:pPr lvl="1"/>
            <a:r>
              <a:rPr/>
              <a:t>Frequency effects, or amount of training/learning before testing</a:t>
            </a:r>
          </a:p>
        </p:txBody>
      </p:sp>
    </p:spTree>
  </p:cSld>
</p:sld>
</file>

<file path=ppt/slides/slide60.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EXAM</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419100" /><a:gridCol w="2362200" /><a:gridCol w="2324100" /></a:tblGrid><a:tr h="0"><a:tc><a:txBody><a:bodyPr /><a:lstStyle /><a:p><a:endParaRPr /></a:p></a:txBody><a:tcPr /></a:tc><a:tc><a:txBody><a:bodyPr /><a:lstStyle /><a:p><a:pPr lvl="0" indent="0" marL="0"><a:buNone /></a:pPr><a:r><a:rPr b="1" /><a:t>EXAM Response Generation</a:t></a:r></a:p></a:txBody><a:tcPr /></a:tc><a:tc><a:txBody><a:bodyPr /><a:lstStyle /><a:p><a:endParaRPr /></a:p></a:txBody><a:tcPr /></a:tc></a:tr><a:tr h="0"><a:tc><a:txBody><a:bodyPr /><a:lstStyle /><a:p><a:pPr lvl="0" indent="0" marL="0"><a:buNone /></a:pPr><a:r><a:rPr /><a:t>Instance Retrieval</a:t></a:r></a:p></a:txBody></a:tc><a:tc><a:txBody><a:bodyPr /><a:lstStyle /><a:p><a:pPr lvl="0" indent="0" marL="0"><a:buNone /></a:pPr><a14:m><m:oMath xmlns:m="http://schemas.openxmlformats.org/officeDocument/2006/math"><m:r><m:t>P</m:t></m:r><m:d><m:dPr><m:begChr m:val="[" /><m:endChr m:val="]" /><m:sepChr m:val="" /><m:grow /></m:dPr><m:e><m:sSub><m:e><m:r><m:t>X</m:t></m:r></m:e><m:sub><m:r><m:t>i</m:t></m:r></m:sub></m:sSub><m:r><m:rPr><m:sty m:val="p" /></m:rPr><m:t>|</m:t></m:r><m:r><m:t>X</m:t></m:r></m:e></m:d><m:r><m:rPr><m:sty m:val="p" /></m:rPr><m:t>=</m:t></m:r><m:f><m:fPr><m:type m:val="bar" /></m:fPr><m:num><m:sSub><m:e><m:r><m:t>a</m:t></m:r></m:e><m:sub><m:r><m:t>i</m:t></m:r></m:sub></m:sSub><m:d><m:dPr><m:begChr m:val="(" /><m:endChr m:val=")" /><m:sepChr m:val="" /><m:grow /></m:dPr><m:e><m:r><m:t>X</m:t></m:r></m:e></m:d></m:num><m:den><m:nary><m:naryPr><m:chr m:val="∑" /><m:limLoc m:val="undOvr" /><m:subHide m:val="off" /><m:supHide m:val="off" /></m:naryPr><m:sub><m:r><m:t>k</m:t></m:r><m:r><m:rPr><m:sty m:val="p" /></m:rPr><m:t>=</m:t></m:r><m:r><m:t>1</m:t></m:r></m:sub><m:sup><m:r><m:t>M</m:t></m:r></m:sup><m:e><m:sSub><m:e><m:r><m:t>a</m:t></m:r></m:e><m:sub><m:r><m:t>k</m:t></m:r></m:sub></m:sSub></m:e></m:nary><m:d><m:dPr><m:begChr m:val="(" /><m:endChr m:val=")" /><m:sepChr m:val="" /><m:grow /></m:dPr><m:e><m:r><m:t>X</m:t></m:r></m:e></m:d></m:den></m:f></m:oMath></a14:m></a:p></a:txBody></a:tc><a:tc><a:txBody><a:bodyPr /><a:lstStyle /><a:p><a:pPr lvl="0" indent="0" marL="0"><a:buNone /></a:pPr><a:r><a:rPr /><a:t>Novel test stimulus </a:t></a:r><a14:m><m:oMath xmlns:m="http://schemas.openxmlformats.org/officeDocument/2006/math"><m:r><m:t>X</m:t></m:r></m:oMath></a14:m><a:r><a:rPr /><a:t> activates input nodes </a:t></a:r><a14:m><m:oMath xmlns:m="http://schemas.openxmlformats.org/officeDocument/2006/math"><m:sSub><m:e><m:r><m:t>X</m:t></m:r></m:e><m:sub><m:r><m:t>i</m:t></m:r></m:sub></m:sSub></m:oMath></a14:m></a:p></a:txBody></a:tc></a:tr><a:tr h="0"><a:tc><a:txBody><a:bodyPr /><a:lstStyle /><a:p><a:pPr lvl="0" indent="0" marL="0"><a:buNone /></a:pPr><a:r><a:rPr /><a:t>Slope Computation</a:t></a:r></a:p></a:txBody></a:tc><a:tc><a:txBody><a:bodyPr /><a:lstStyle /><a:p><a:pPr lvl="0" indent="0" marL="0"><a:buNone /></a:pPr><a14:m><m:oMath xmlns:m="http://schemas.openxmlformats.org/officeDocument/2006/math"><m:r><m:t>S</m:t></m:r><m:r><m:rPr><m:sty m:val="p" /></m:rPr><m:t>=</m:t></m:r><m:f><m:fPr><m:type m:val="bar" /></m:fPr><m:num><m:r><m:t>m</m:t></m:r><m:d><m:dPr><m:begChr m:val="(" /><m:endChr m:val=")" /><m:sepChr m:val="" /><m:grow /></m:dPr><m:e><m:sSub><m:e><m:r><m:t>X</m:t></m:r></m:e><m:sub><m:r><m:t>1</m:t></m:r></m:sub></m:sSub></m:e></m:d><m:r><m:rPr><m:sty m:val="p" /></m:rPr><m:t>−</m:t></m:r><m:r><m:t>m</m:t></m:r><m:d><m:dPr><m:begChr m:val="(" /><m:endChr m:val=")" /><m:sepChr m:val="" /><m:grow /></m:dPr><m:e><m:sSub><m:e><m:r><m:t>X</m:t></m:r></m:e><m:sub><m:r><m:t>2</m:t></m:r></m:sub></m:sSub></m:e></m:d></m:num><m:den><m:sSub><m:e><m:r><m:t>X</m:t></m:r></m:e><m:sub><m:r><m:t>1</m:t></m:r></m:sub></m:sSub><m:r><m:rPr><m:sty m:val="p" /></m:rPr><m:t>−</m:t></m:r><m:sSub><m:e><m:r><m:t>X</m:t></m:r></m:e><m:sub><m:r><m:t>2</m:t></m:r></m:sub></m:sSub></m:den></m:f></m:oMath></a14:m></a:p></a:txBody></a:tc><a:tc><a:txBody><a:bodyPr /><a:lstStyle /><a:p><a:pPr lvl="0" indent="0" marL="0"><a:buNone /></a:pPr><a:r><a:rPr /><a:t>Slope value, </a:t></a:r><a14:m><m:oMath xmlns:m="http://schemas.openxmlformats.org/officeDocument/2006/math"><m:r><m:t>S</m:t></m:r></m:oMath></a14:m><a:r><a:rPr /><a:t> computed from nearest training instances</a:t></a:r></a:p></a:txBody></a:tc></a:tr><a:tr h="0"><a:tc><a:txBody><a:bodyPr /><a:lstStyle /><a:p><a:pPr lvl="0" indent="0" marL="0"><a:buNone /></a:pPr><a:r><a:rPr /><a:t>Response</a:t></a:r></a:p></a:txBody></a:tc><a:tc><a:txBody><a:bodyPr /><a:lstStyle /><a:p><a:pPr lvl="0" indent="0" marL="0"><a:buNone /></a:pPr><a14:m><m:oMath xmlns:m="http://schemas.openxmlformats.org/officeDocument/2006/math"><m:r><m:t>E</m:t></m:r><m:d><m:dPr><m:begChr m:val="[" /><m:endChr m:val="]" /><m:sepChr m:val="" /><m:grow /></m:dPr><m:e><m:r><m:t>Y</m:t></m:r><m:r><m:rPr><m:sty m:val="p" /></m:rPr><m:t>|</m:t></m:r><m:sSub><m:e><m:r><m:t>X</m:t></m:r></m:e><m:sub><m:r><m:t>i</m:t></m:r></m:sub></m:sSub></m:e></m:d><m:r><m:rPr><m:sty m:val="p" /></m:rPr><m:t>=</m:t></m:r><m:r><m:t>m</m:t></m:r><m:d><m:dPr><m:begChr m:val="(" /><m:endChr m:val=")" /><m:sepChr m:val="" /><m:grow /></m:dPr><m:e><m:sSub><m:e><m:r><m:t>X</m:t></m:r></m:e><m:sub><m:r><m:t>i</m:t></m:r></m:sub></m:sSub></m:e></m:d><m:r><m:rPr><m:sty m:val="p" /></m:rPr><m:t>+</m:t></m:r><m:r><m:t>S</m:t></m:r><m:r><m:rPr><m:sty m:val="p" /></m:rPr><m:t>⋅</m:t></m:r><m:d><m:dPr><m:begChr m:val="[" /><m:endChr m:val="]" /><m:sepChr m:val="" /><m:grow /></m:dPr><m:e><m:r><m:t>X</m:t></m:r><m:r><m:rPr><m:sty m:val="p" /></m:rPr><m:t>−</m:t></m:r><m:sSub><m:e><m:r><m:t>X</m:t></m:r></m:e><m:sub><m:r><m:t>i</m:t></m:r></m:sub></m:sSub></m:e></m:d></m:oMath></a14:m></a:p></a:txBody></a:tc><a:tc><a:txBody><a:bodyPr /><a:lstStyle /><a:p><a:pPr lvl="0" indent="0" marL="0"><a:buNone /></a:pPr><a:r><a:rPr /><a:t>Final EXAM response is the ALM response for the nearest training stimulus, </a:t></a:r><a14:m><m:oMath xmlns:m="http://schemas.openxmlformats.org/officeDocument/2006/math"><m:r><m:t>m</m:t></m:r><m:d><m:dPr><m:begChr m:val="(" /><m:endChr m:val=")" /><m:sepChr m:val="" /><m:grow /></m:dPr><m:e><m:sSub><m:e><m:r><m:t>X</m:t></m:r></m:e><m:sub><m:r><m:t>i</m:t></m:r></m:sub></m:sSub></m:e></m:d></m:oMath></a14:m><a:r><a:rPr /><a:t>, adjusted by local slope </a:t></a:r><a14:m><m:oMath xmlns:m="http://schemas.openxmlformats.org/officeDocument/2006/math"><m:r><m:t>S</m:t></m:r></m:oMath></a14:m><a:r><a:rPr /><a:t>.</a:t></a:r></a:p></a:txBody></a:tc></a:tr></a:tbl></a:graphicData></a:graphic></p:graphicFrame></p:spTree></p:cSld></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Comparison {.scrollable .unnumbered .unlisted, .smaller}</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117600"/>
                <a:gridCol w="2235200"/>
                <a:gridCol w="1752600"/>
              </a:tblGrid>
              <a:tr h="0">
                <a:tc>
                  <a:txBody>
                    <a:bodyPr/>
                    <a:lstStyle/>
                    <a:p>
                      <a:pPr lvl="0" indent="0" marL="0">
                        <a:buNone/>
                      </a:pPr>
                      <a:r>
                        <a:rPr/>
                        <a:t>Dimension</a:t>
                      </a:r>
                    </a:p>
                  </a:txBody>
                  <a:tcPr/>
                </a:tc>
                <a:tc>
                  <a:txBody>
                    <a:bodyPr/>
                    <a:lstStyle/>
                    <a:p>
                      <a:pPr lvl="0" indent="0" marL="0">
                        <a:buNone/>
                      </a:pPr>
                      <a:r>
                        <a:rPr/>
                        <a:t>HTT (Project 1)</a:t>
                      </a:r>
                    </a:p>
                  </a:txBody>
                  <a:tcPr/>
                </a:tc>
                <a:tc>
                  <a:txBody>
                    <a:bodyPr/>
                    <a:lstStyle/>
                    <a:p>
                      <a:pPr lvl="0" indent="0" marL="0">
                        <a:buNone/>
                      </a:pPr>
                      <a:r>
                        <a:rPr/>
                        <a:t>HTW (Project 2)</a:t>
                      </a:r>
                    </a:p>
                  </a:txBody>
                  <a:tcPr/>
                </a:tc>
              </a:tr>
              <a:tr h="0">
                <a:tc>
                  <a:txBody>
                    <a:bodyPr/>
                    <a:lstStyle/>
                    <a:p>
                      <a:pPr lvl="0" indent="0" marL="0">
                        <a:buNone/>
                      </a:pPr>
                      <a:r>
                        <a:rPr/>
                        <a:t>Task Description</a:t>
                      </a:r>
                    </a:p>
                  </a:txBody>
                </a:tc>
                <a:tc>
                  <a:txBody>
                    <a:bodyPr/>
                    <a:lstStyle/>
                    <a:p>
                      <a:pPr lvl="0" indent="0" marL="0">
                        <a:buNone/>
                      </a:pPr>
                      <a:r>
                        <a:rPr/>
                        <a:t>Projectile launching to hit a target</a:t>
                      </a:r>
                    </a:p>
                  </a:txBody>
                </a:tc>
                <a:tc>
                  <a:txBody>
                    <a:bodyPr/>
                    <a:lstStyle/>
                    <a:p>
                      <a:pPr lvl="0" indent="0" marL="0">
                        <a:buNone/>
                      </a:pPr>
                      <a:r>
                        <a:rPr/>
                        <a:t>Projectile launching to hit wall at a specific velocity</a:t>
                      </a:r>
                    </a:p>
                  </a:txBody>
                </a:tc>
              </a:tr>
              <a:tr h="0">
                <a:tc>
                  <a:txBody>
                    <a:bodyPr/>
                    <a:lstStyle/>
                    <a:p>
                      <a:pPr lvl="0" indent="0" marL="0">
                        <a:buNone/>
                      </a:pPr>
                      <a:r>
                        <a:rPr/>
                        <a:t>Task Complexity</a:t>
                      </a:r>
                    </a:p>
                  </a:txBody>
                </a:tc>
                <a:tc>
                  <a:txBody>
                    <a:bodyPr/>
                    <a:lstStyle/>
                    <a:p>
                      <a:pPr lvl="0" indent="0" marL="0">
                        <a:buNone/>
                      </a:pPr>
                      <a:r>
                        <a:rPr/>
                        <a:t>More complex parabolic trajectory, both x and y velocities relevant to outcome</a:t>
                      </a:r>
                    </a:p>
                  </a:txBody>
                </a:tc>
                <a:tc>
                  <a:txBody>
                    <a:bodyPr/>
                    <a:lstStyle/>
                    <a:p>
                      <a:pPr lvl="0" indent="0" marL="0">
                        <a:buNone/>
                      </a:pPr>
                      <a:r>
                        <a:rPr/>
                        <a:t>Simpler 1D mapping of force to outcome. Only x velocity is relevant.</a:t>
                      </a:r>
                    </a:p>
                  </a:txBody>
                </a:tc>
              </a:tr>
              <a:tr h="0">
                <a:tc>
                  <a:txBody>
                    <a:bodyPr/>
                    <a:lstStyle/>
                    <a:p>
                      <a:pPr lvl="0" indent="0" marL="0">
                        <a:buNone/>
                      </a:pPr>
                      <a:r>
                        <a:rPr/>
                        <a:t>Task Space</a:t>
                      </a:r>
                    </a:p>
                  </a:txBody>
                </a:tc>
                <a:tc>
                  <a:txBody>
                    <a:bodyPr/>
                    <a:lstStyle/>
                    <a:p>
                      <a:pPr lvl="0" indent="0" marL="0">
                        <a:buNone/>
                      </a:pPr>
                      <a:r>
                        <a:rPr/>
                        <a:t>More complex: xy velocity combinations closer to the solution space may still result in worse feedback due to striking the barrier.</a:t>
                      </a:r>
                    </a:p>
                  </a:txBody>
                </a:tc>
                <a:tc>
                  <a:txBody>
                    <a:bodyPr/>
                    <a:lstStyle/>
                    <a:p>
                      <a:pPr lvl="0" indent="0" marL="0">
                        <a:buNone/>
                      </a:pPr>
                      <a:r>
                        <a:rPr/>
                        <a:t>Simpler: smooth, linear mapping between velocity and feedback.</a:t>
                      </a:r>
                    </a:p>
                  </a:txBody>
                </a:tc>
              </a:tr>
              <a:tr h="0">
                <a:tc>
                  <a:txBody>
                    <a:bodyPr/>
                    <a:lstStyle/>
                    <a:p>
                      <a:pPr lvl="0" indent="0" marL="0">
                        <a:buNone/>
                      </a:pPr>
                      <a:r>
                        <a:rPr/>
                        <a:t>Perceptual salience of Varied Conditions</a:t>
                      </a:r>
                    </a:p>
                  </a:txBody>
                </a:tc>
                <a:tc>
                  <a:txBody>
                    <a:bodyPr/>
                    <a:lstStyle/>
                    <a:p>
                      <a:pPr lvl="0" indent="0" marL="0">
                        <a:buNone/>
                      </a:pPr>
                      <a:r>
                        <a:rPr/>
                        <a:t>Varied conditions (# of throwing distances) are perceptually distinct, i.e. salient differences in distance between launching box and target.</a:t>
                      </a:r>
                    </a:p>
                  </a:txBody>
                </a:tc>
                <a:tc>
                  <a:txBody>
                    <a:bodyPr/>
                    <a:lstStyle/>
                    <a:p>
                      <a:pPr lvl="0" indent="0" marL="0">
                        <a:buNone/>
                      </a:pPr>
                      <a:r>
                        <a:rPr/>
                        <a:t>Varied conditions (# of velocity bands) are less salient - only difference is the numeral displayed on screen.</a:t>
                      </a:r>
                    </a:p>
                  </a:txBody>
                </a:tc>
              </a:tr>
              <a:tr h="0">
                <a:tc>
                  <a:txBody>
                    <a:bodyPr/>
                    <a:lstStyle/>
                    <a:p>
                      <a:pPr lvl="0" indent="0" marL="0">
                        <a:buNone/>
                      </a:pPr>
                      <a:r>
                        <a:rPr/>
                        <a:t>Testing Feedback</a:t>
                      </a:r>
                    </a:p>
                  </a:txBody>
                </a:tc>
                <a:tc>
                  <a:txBody>
                    <a:bodyPr/>
                    <a:lstStyle/>
                    <a:p>
                      <a:pPr lvl="0" indent="0" marL="0">
                        <a:buNone/>
                      </a:pPr>
                      <a:r>
                        <a:rPr/>
                        <a:t>Testing always included feedback</a:t>
                      </a:r>
                    </a:p>
                  </a:txBody>
                </a:tc>
                <a:tc>
                  <a:txBody>
                    <a:bodyPr/>
                    <a:lstStyle/>
                    <a:p>
                      <a:pPr lvl="0" indent="0" marL="0">
                        <a:buNone/>
                      </a:pPr>
                      <a:r>
                        <a:rPr/>
                        <a:t>Primary testing stage had no feedback.</a:t>
                      </a:r>
                    </a:p>
                  </a:txBody>
                </a:tc>
              </a:tr>
              <a:tr h="0">
                <a:tc>
                  <a:txBody>
                    <a:bodyPr/>
                    <a:lstStyle/>
                    <a:p>
                      <a:pPr lvl="0" indent="0" marL="0">
                        <a:buNone/>
                      </a:pPr>
                      <a:r>
                        <a:rPr/>
                        <a:t>Potential for Learning during Testing</a:t>
                      </a:r>
                    </a:p>
                  </a:txBody>
                </a:tc>
                <a:tc>
                  <a:txBody>
                    <a:bodyPr/>
                    <a:lstStyle/>
                    <a:p>
                      <a:pPr lvl="0" indent="0" marL="0">
                        <a:buNone/>
                      </a:pPr>
                      <a:r>
                        <a:rPr/>
                        <a:t>Limited potential for learning during testing due to feedback.</a:t>
                      </a:r>
                    </a:p>
                  </a:txBody>
                </a:tc>
                <a:tc>
                  <a:txBody>
                    <a:bodyPr/>
                    <a:lstStyle/>
                    <a:p>
                      <a:pPr lvl="0" indent="0" marL="0">
                        <a:buNone/>
                      </a:pPr>
                      <a:r>
                        <a:rPr/>
                        <a:t>Some potential for learning during no-feedback testing by observing ball trajectory.</a:t>
                      </a:r>
                    </a:p>
                  </a:txBody>
                </a:tc>
              </a:tr>
              <a:tr h="0">
                <a:tc>
                  <a:txBody>
                    <a:bodyPr/>
                    <a:lstStyle/>
                    <a:p>
                      <a:pPr lvl="0" indent="0" marL="0">
                        <a:buNone/>
                      </a:pPr>
                      <a:r>
                        <a:rPr/>
                        <a:t>Training Experience</a:t>
                      </a:r>
                    </a:p>
                  </a:txBody>
                </a:tc>
                <a:tc>
                  <a:txBody>
                    <a:bodyPr/>
                    <a:lstStyle/>
                    <a:p>
                      <a:pPr lvl="0" indent="0" marL="0">
                        <a:buNone/>
                      </a:pPr>
                      <a:r>
                        <a:rPr/>
                        <a:t>Varied group gets half as much experience on any one position as the constant group.</a:t>
                      </a:r>
                    </a:p>
                  </a:txBody>
                </a:tc>
                <a:tc>
                  <a:txBody>
                    <a:bodyPr/>
                    <a:lstStyle/>
                    <a:p>
                      <a:pPr lvl="0" indent="0" marL="0">
                        <a:buNone/>
                      </a:pPr>
                      <a:r>
                        <a:rPr/>
                        <a:t>Varied group gets 1/3 as much experience on any one velocity band as the constant group.</a:t>
                      </a:r>
                    </a:p>
                  </a:txBody>
                </a:tc>
              </a:tr>
              <a:tr h="0">
                <a:tc>
                  <a:txBody>
                    <a:bodyPr/>
                    <a:lstStyle/>
                    <a:p>
                      <a:pPr lvl="0" indent="0" marL="0">
                        <a:buNone/>
                      </a:pPr>
                      <a:r>
                        <a:rPr/>
                        <a:t>Testing Structure</a:t>
                      </a:r>
                    </a:p>
                  </a:txBody>
                </a:tc>
                <a:tc>
                  <a:txBody>
                    <a:bodyPr/>
                    <a:lstStyle/>
                    <a:p>
                      <a:pPr lvl="0" indent="0" marL="0">
                        <a:buNone/>
                      </a:pPr>
                      <a:r>
                        <a:rPr/>
                        <a:t>Random interleaving of trained/transfer testing distances.</a:t>
                      </a:r>
                    </a:p>
                  </a:txBody>
                </a:tc>
                <a:tc>
                  <a:txBody>
                    <a:bodyPr/>
                    <a:lstStyle/>
                    <a:p>
                      <a:pPr lvl="0" indent="0" marL="0">
                        <a:buNone/>
                      </a:pPr>
                      <a:r>
                        <a:rPr/>
                        <a:t>Blocked structure, separately testing trained vs extrapolation testing bands.</a:t>
                      </a:r>
                    </a:p>
                  </a:txBody>
                </a:tc>
              </a:tr>
            </a:tbl>
          </a:graphicData>
        </a:graphic>
      </p:graphicFrame>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Now published in Cognitive Psychology - (Gorman &amp; Goldstone, 2022)</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Overview</a:t>
            </a:r>
          </a:p>
          <a:p>
            <a:pPr lvl="0" indent="0" marL="0">
              <a:spcBef>
                <a:spcPts val="3000"/>
              </a:spcBef>
              <a:buNone/>
            </a:pPr>
            <a:r>
              <a:rPr b="1"/>
              <a:t>Project 1</a:t>
            </a:r>
          </a:p>
          <a:p>
            <a:pPr lvl="0"/>
            <a:r>
              <a:rPr/>
              <a:t>Visuomotor projectile launching task</a:t>
            </a:r>
          </a:p>
          <a:p>
            <a:pPr lvl="0"/>
            <a:r>
              <a:rPr/>
              <a:t>two experiments</a:t>
            </a:r>
          </a:p>
          <a:p>
            <a:pPr lvl="0"/>
            <a:r>
              <a:rPr/>
              <a:t>Beneficial effect of variability</a:t>
            </a:r>
          </a:p>
          <a:p>
            <a:pPr lvl="0"/>
            <a:r>
              <a:rPr/>
              <a:t>Instance-based similarity model</a:t>
            </a:r>
          </a:p>
          <a:p>
            <a:pPr lvl="0" indent="0" marL="0">
              <a:spcBef>
                <a:spcPts val="3000"/>
              </a:spcBef>
              <a:buNone/>
            </a:pPr>
            <a:r>
              <a:rPr b="1"/>
              <a:t>Project 2</a:t>
            </a:r>
          </a:p>
          <a:p>
            <a:pPr lvl="0"/>
            <a:r>
              <a:rPr/>
              <a:t>Visuomotor extrapolation task</a:t>
            </a:r>
          </a:p>
          <a:p>
            <a:pPr lvl="0"/>
            <a:r>
              <a:rPr/>
              <a:t>Three experiments</a:t>
            </a:r>
          </a:p>
          <a:p>
            <a:pPr lvl="0"/>
            <a:r>
              <a:rPr/>
              <a:t>Effect of variability is null or negative</a:t>
            </a:r>
          </a:p>
          <a:p>
            <a:pPr lvl="0"/>
            <a:r>
              <a:rPr/>
              <a:t>Connectionist model (ALM) and hybrid associative &amp; rule model (EXAM)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a:t>
            </a:r>
          </a:p>
          <a:p>
            <a:pPr lvl="0" indent="0" marL="0">
              <a:buNone/>
            </a:pPr>
          </a:p>
          <a:p>
            <a:pPr lvl="0" indent="0" marL="0">
              <a:spcBef>
                <a:spcPts val="3000"/>
              </a:spcBef>
              <a:buNone/>
            </a:pPr>
            <a:r>
              <a:rPr b="1"/>
              <a:t>An instance-based model account of the benefits of varied practice in visuomotor skill</a:t>
            </a:r>
            <a:r>
              <a:rPr b="1" baseline="30000">
                <a:hlinkClick r:id="rId2" action="ppaction://hlinksldjump"/>
              </a:rPr>
              <a:t>1</a:t>
            </a:r>
          </a:p>
          <a:p>
            <a:pPr lvl="0" indent="0" marL="0">
              <a:buNone/>
            </a:pP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Theoretical Frameworks</a:t>
            </a:r>
          </a:p>
          <a:p>
            <a:pPr lvl="0" indent="0" marL="0">
              <a:buNone/>
            </a:pPr>
          </a:p>
          <a:p>
            <a:pPr lvl="0"/>
            <a:r>
              <a:rPr/>
              <a:t>Desirable Difficulties Framework (Bjork &amp; Bjork, 2011) </a:t>
            </a:r>
            <a:br/>
          </a:p>
          <a:p>
            <a:pPr lvl="0"/>
            <a:r>
              <a:rPr/>
              <a:t>Challenge Point Framework (Guadagnoli &amp; Lee, 2004)</a:t>
            </a:r>
          </a:p>
          <a:p>
            <a:pPr lvl="0"/>
            <a:r>
              <a:rPr/>
              <a:t>Schema Theory (Schmidt, 1975)</a:t>
            </a:r>
          </a:p>
          <a:p>
            <a:pPr lvl="0" indent="0" marL="0">
              <a:buNone/>
            </a:pPr>
            <a:r>
              <a:rPr/>
              <a:t>Schmidt (1975) Bjork &amp; Bjork (2011) Guadagnoli &amp; Lee (2004)</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Variability in Learning Generalization: A Computational Modeling Approach</dc:title>
  <dc:creator>Thomas Gorman</dc:creator>
  <cp:keywords/>
  <dcterms:created xsi:type="dcterms:W3CDTF">2024-06-21T20:55:47Z</dcterms:created>
  <dcterms:modified xsi:type="dcterms:W3CDTF">2024-06-21T20:55:47Z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liases">
    <vt:lpwstr/>
  </property>
  <property fmtid="{D5CDD505-2E9C-101B-9397-08002B2CF9AE}" pid="4" name="authors">
    <vt:lpwstr/>
  </property>
  <property fmtid="{D5CDD505-2E9C-101B-9397-08002B2CF9AE}" pid="5" name="biblio-config">
    <vt:lpwstr>True</vt:lpwstr>
  </property>
  <property fmtid="{D5CDD505-2E9C-101B-9397-08002B2CF9AE}" pid="6" name="bibliography">
    <vt:lpwstr/>
  </property>
  <property fmtid="{D5CDD505-2E9C-101B-9397-08002B2CF9AE}" pid="7" name="by-affiliation">
    <vt:lpwstr/>
  </property>
  <property fmtid="{D5CDD505-2E9C-101B-9397-08002B2CF9AE}" pid="8" name="by-author">
    <vt:lpwstr/>
  </property>
  <property fmtid="{D5CDD505-2E9C-101B-9397-08002B2CF9AE}" pid="9" name="csl">
    <vt:lpwstr>../Assets/Bib/apa7.csl</vt:lpwstr>
  </property>
  <property fmtid="{D5CDD505-2E9C-101B-9397-08002B2CF9AE}" pid="10" name="exclude">
    <vt:lpwstr/>
  </property>
  <property fmtid="{D5CDD505-2E9C-101B-9397-08002B2CF9AE}" pid="11" name="header-includes">
    <vt:lpwstr/>
  </property>
  <property fmtid="{D5CDD505-2E9C-101B-9397-08002B2CF9AE}" pid="12" name="include-after">
    <vt:lpwstr/>
  </property>
  <property fmtid="{D5CDD505-2E9C-101B-9397-08002B2CF9AE}" pid="13" name="include-before">
    <vt:lpwstr/>
  </property>
  <property fmtid="{D5CDD505-2E9C-101B-9397-08002B2CF9AE}" pid="14" name="labels">
    <vt:lpwstr/>
  </property>
  <property fmtid="{D5CDD505-2E9C-101B-9397-08002B2CF9AE}" pid="15" name="page-layout">
    <vt:lpwstr>full</vt:lpwstr>
  </property>
  <property fmtid="{D5CDD505-2E9C-101B-9397-08002B2CF9AE}" pid="16" name="title-slide-attributes">
    <vt:lpwstr/>
  </property>
  <property fmtid="{D5CDD505-2E9C-101B-9397-08002B2CF9AE}" pid="17" name="toc-title">
    <vt:lpwstr>Table of contents</vt:lpwstr>
  </property>
</Properties>
</file>